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36" r:id="rId3"/>
    <p:sldId id="345" r:id="rId4"/>
    <p:sldId id="365" r:id="rId5"/>
    <p:sldId id="346" r:id="rId6"/>
    <p:sldId id="334" r:id="rId7"/>
    <p:sldId id="340" r:id="rId8"/>
    <p:sldId id="356" r:id="rId9"/>
    <p:sldId id="341" r:id="rId10"/>
    <p:sldId id="363" r:id="rId11"/>
    <p:sldId id="366" r:id="rId12"/>
    <p:sldId id="348" r:id="rId13"/>
    <p:sldId id="347" r:id="rId14"/>
    <p:sldId id="342" r:id="rId15"/>
    <p:sldId id="343" r:id="rId16"/>
    <p:sldId id="350" r:id="rId17"/>
    <p:sldId id="354" r:id="rId18"/>
    <p:sldId id="351" r:id="rId19"/>
    <p:sldId id="353" r:id="rId20"/>
    <p:sldId id="362" r:id="rId21"/>
    <p:sldId id="349" r:id="rId22"/>
    <p:sldId id="344" r:id="rId23"/>
    <p:sldId id="299" r:id="rId24"/>
    <p:sldId id="357" r:id="rId25"/>
    <p:sldId id="358" r:id="rId26"/>
    <p:sldId id="359" r:id="rId27"/>
    <p:sldId id="360" r:id="rId28"/>
    <p:sldId id="364" r:id="rId29"/>
    <p:sldId id="361" r:id="rId3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92930-236B-4F09-89D3-6590C558A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94BC17-FAD9-49DD-A74B-E94330D00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1C84A6-E089-41E6-B35D-130E8F03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F165-7B0B-4BE4-9C31-54C66DC54F77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131F32-9640-40F0-A3B2-46D60E0C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090AC2-59C2-4922-947D-9A2CDCF0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056-48E3-4B75-939F-3B940F7C60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12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F4DCB9-112F-447C-90F4-EB5DB9734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6EA4F96-7A04-4BBF-B832-ED92F4A18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5B9D53-B88F-4A3A-8D0B-A28881C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F165-7B0B-4BE4-9C31-54C66DC54F77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D0662B-11FF-41B1-8886-ED94E9FF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391D65-F70E-47B2-B127-BCBC18BC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056-48E3-4B75-939F-3B940F7C60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4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5A9CEC53-F2B0-4387-AAD1-C9E4BD00C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2E9267D-0583-421A-AEE8-568FE20BE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10A511-25D4-4ECA-AC7A-B6D3C2E38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F165-7B0B-4BE4-9C31-54C66DC54F77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008096-956C-416B-A476-9D120CA9C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E22A8D2-4D7D-496E-8868-D720C6FC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056-48E3-4B75-939F-3B940F7C60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75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A79C3-AF6C-463A-B7C2-237DED92A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1141AD-CD8F-45B2-A7DE-B5DA8664C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554118-4C30-4E3B-8870-FAF453372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F165-7B0B-4BE4-9C31-54C66DC54F77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1491F3-93DB-432B-93E6-75CB5606B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AA4B45E-9C96-4ED2-8ADD-89914BB1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056-48E3-4B75-939F-3B940F7C60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708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28E00F-277A-492E-BD9E-CAD59E12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5D508D-00DF-46D6-8B41-6EDFE72A9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5A0D49D-8879-40A2-8B58-C64354CA9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F165-7B0B-4BE4-9C31-54C66DC54F77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B2DCF2-31B3-471E-9C00-71F251FF4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6E8B94E-7584-4821-AD5A-9B94FECF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056-48E3-4B75-939F-3B940F7C60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32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DCD74-41FE-4E20-9648-E8C4C89D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E1D4CD-CB00-4116-9EA8-BB0CD3F99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61B8CF-9D0E-4A68-B2F0-1AD38008B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8013BA8-0DC4-483F-BF7A-33A39B2C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F165-7B0B-4BE4-9C31-54C66DC54F77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468BC7C-1C74-47C9-9903-4A9D0D067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2D7A4C-85F1-449D-85BE-891F11C7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056-48E3-4B75-939F-3B940F7C60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85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762DB-041C-46E2-A04E-4B43D504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3025A74-175B-4BC9-B36C-BD6F3A24D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F8E8790-43C1-46A5-A8A7-4F78C2E083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1FE4397-611E-40CD-B51B-217E293F26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AEB5AE-32EC-4FEA-9E70-A2D67D1F0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F6F314A-165C-4E28-91F7-00889F86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F165-7B0B-4BE4-9C31-54C66DC54F77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A2EE598-D56A-4CE9-8EA1-DDCAEFAE9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01DA245-DC5B-4F4E-82B4-F6A91165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056-48E3-4B75-939F-3B940F7C60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373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7A009-BC0D-4F27-B8BD-A82C87A43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7C5BFA2-61D7-407C-92BD-2B95DE90C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F165-7B0B-4BE4-9C31-54C66DC54F77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79DE405-C8F9-413B-8723-6A0297AD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FF9FD47-024A-485A-9C1F-D955E19D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056-48E3-4B75-939F-3B940F7C60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48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319E78C-A4B8-47AD-9DCC-EDFC6E2F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F165-7B0B-4BE4-9C31-54C66DC54F77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C21304E-8BF7-4F61-BD90-9687AF02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B637F52-5D40-4141-B595-B1703E8E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056-48E3-4B75-939F-3B940F7C60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327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E048EC-9D41-4947-9349-16A0CDB9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90C7AA-4C2D-4686-ADEA-BD623A3A9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6928F25-5507-4B8F-B195-64A11F250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7EB250D-CCBC-441C-A27E-0ACDFCC5E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F165-7B0B-4BE4-9C31-54C66DC54F77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AECA46-9C98-4EDD-ACF8-35081DEB2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2C1F7F-21C7-4020-92F1-FED10C62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056-48E3-4B75-939F-3B940F7C60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827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A13508-ECB5-460A-88C7-7B24100E9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8DEC8E4-C0E8-4A83-9700-ABA6A59DD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E0C2F98-E45C-45BE-A590-50EB52CC0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E93CDC-6248-4FBA-809F-C4A660C87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3F165-7B0B-4BE4-9C31-54C66DC54F77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271B5F-C479-484A-9AD9-8297A722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39BA85-007B-43A2-9470-27F14A3BF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2056-48E3-4B75-939F-3B940F7C60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40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A58F9B6-0DB9-4C99-9240-15B6F3CB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DD43DD-964F-443A-84B2-73419769D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A497005-9CB5-423E-85E8-EF7422BD9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F165-7B0B-4BE4-9C31-54C66DC54F77}" type="datetimeFigureOut">
              <a:rPr lang="nl-NL" smtClean="0"/>
              <a:pPr/>
              <a:t>25-2-2019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BCB88C-67F5-4C6C-8B1D-BE23DDFAC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82959F-181A-49E7-8ADF-2B059CE47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2056-48E3-4B75-939F-3B940F7C60A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4105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.pd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Menukaart vloerisolatie Zilverkamp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17968" r="-17968"/>
              <a:stretch>
                <a:fillRect/>
              </a:stretch>
            </p:blipFill>
          </mc:Choice>
          <mc:Fallback>
            <p:blipFill>
              <a:blip r:embed="rId3"/>
              <a:srcRect l="-17968" r="-17968"/>
              <a:stretch>
                <a:fillRect/>
              </a:stretch>
            </p:blipFill>
          </mc:Fallback>
        </mc:AlternateContent>
        <p:spPr>
          <a:xfrm>
            <a:off x="-2082521" y="-24904"/>
            <a:ext cx="16443775" cy="715996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75551" y="564359"/>
            <a:ext cx="10515600" cy="6022807"/>
          </a:xfrm>
        </p:spPr>
        <p:txBody>
          <a:bodyPr anchor="t">
            <a:normAutofit/>
          </a:bodyPr>
          <a:lstStyle/>
          <a:p>
            <a:r>
              <a:rPr lang="nl-NL" dirty="0"/>
              <a:t>Enkele R waarden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0549" y="1906545"/>
            <a:ext cx="62611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971127" y="1506705"/>
            <a:ext cx="10532991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/>
              <a:t>Voorbeeld</a:t>
            </a:r>
          </a:p>
          <a:p>
            <a:endParaRPr lang="nl-NL" sz="3200" dirty="0"/>
          </a:p>
          <a:p>
            <a:r>
              <a:rPr lang="nl-NL" sz="3200" dirty="0"/>
              <a:t>- temperatuur verschil binnen – buiten  </a:t>
            </a:r>
            <a:r>
              <a:rPr lang="nl-NL" sz="3200" dirty="0">
                <a:solidFill>
                  <a:schemeClr val="accent1"/>
                </a:solidFill>
              </a:rPr>
              <a:t>ΔT = 20-(-10)=30  (</a:t>
            </a:r>
            <a:r>
              <a:rPr lang="nl-NL" sz="3200" baseline="30000" dirty="0" err="1">
                <a:solidFill>
                  <a:schemeClr val="accent1"/>
                </a:solidFill>
              </a:rPr>
              <a:t>o</a:t>
            </a:r>
            <a:r>
              <a:rPr lang="nl-NL" sz="3200" dirty="0" err="1">
                <a:solidFill>
                  <a:schemeClr val="accent1"/>
                </a:solidFill>
              </a:rPr>
              <a:t>C</a:t>
            </a:r>
            <a:r>
              <a:rPr lang="nl-NL" sz="3200" dirty="0">
                <a:solidFill>
                  <a:schemeClr val="accent1"/>
                </a:solidFill>
              </a:rPr>
              <a:t>)</a:t>
            </a:r>
            <a:br>
              <a:rPr lang="nl-NL" dirty="0"/>
            </a:br>
            <a:r>
              <a:rPr lang="nl-NL" dirty="0"/>
              <a:t> </a:t>
            </a:r>
            <a:br>
              <a:rPr lang="nl-NL" dirty="0"/>
            </a:br>
            <a:r>
              <a:rPr lang="nl-NL" sz="3200" dirty="0"/>
              <a:t>- Isolatie </a:t>
            </a:r>
            <a:r>
              <a:rPr lang="nl-NL" sz="3200" dirty="0" err="1"/>
              <a:t>warmte-weerstand</a:t>
            </a:r>
            <a:r>
              <a:rPr lang="nl-NL" sz="3200" dirty="0"/>
              <a:t>		    </a:t>
            </a:r>
            <a:r>
              <a:rPr lang="nl-NL" sz="3200" dirty="0">
                <a:solidFill>
                  <a:schemeClr val="accent1"/>
                </a:solidFill>
              </a:rPr>
              <a:t>R = 2,5    (</a:t>
            </a:r>
            <a:r>
              <a:rPr lang="nl-NL" sz="1400" dirty="0">
                <a:solidFill>
                  <a:schemeClr val="accent1"/>
                </a:solidFill>
              </a:rPr>
              <a:t>m</a:t>
            </a:r>
            <a:r>
              <a:rPr lang="nl-NL" sz="1400" baseline="30000" dirty="0">
                <a:solidFill>
                  <a:schemeClr val="accent1"/>
                </a:solidFill>
              </a:rPr>
              <a:t>2. </a:t>
            </a:r>
            <a:r>
              <a:rPr lang="nl-NL" sz="1400" baseline="30000" dirty="0" err="1">
                <a:solidFill>
                  <a:schemeClr val="accent1"/>
                </a:solidFill>
              </a:rPr>
              <a:t>o</a:t>
            </a:r>
            <a:r>
              <a:rPr lang="nl-NL" sz="1400" dirty="0" err="1">
                <a:solidFill>
                  <a:schemeClr val="accent1"/>
                </a:solidFill>
              </a:rPr>
              <a:t>C</a:t>
            </a:r>
            <a:r>
              <a:rPr lang="nl-NL" sz="1400" dirty="0">
                <a:solidFill>
                  <a:schemeClr val="accent1"/>
                </a:solidFill>
              </a:rPr>
              <a:t>/W</a:t>
            </a:r>
            <a:r>
              <a:rPr lang="nl-NL" sz="3200" dirty="0">
                <a:solidFill>
                  <a:schemeClr val="accent1"/>
                </a:solidFill>
              </a:rPr>
              <a:t>)</a:t>
            </a:r>
            <a:br>
              <a:rPr lang="nl-NL" sz="1400" dirty="0"/>
            </a:br>
            <a:r>
              <a:rPr lang="nl-NL" dirty="0"/>
              <a:t> </a:t>
            </a:r>
            <a:br>
              <a:rPr lang="nl-NL" dirty="0"/>
            </a:br>
            <a:r>
              <a:rPr lang="nl-NL" sz="3200" dirty="0"/>
              <a:t>- afmetingen 				           </a:t>
            </a:r>
            <a:r>
              <a:rPr lang="nl-NL" dirty="0"/>
              <a:t>       </a:t>
            </a:r>
            <a:r>
              <a:rPr lang="nl-NL" sz="3200" dirty="0">
                <a:solidFill>
                  <a:schemeClr val="accent1"/>
                </a:solidFill>
              </a:rPr>
              <a:t>A = 70    (m</a:t>
            </a:r>
            <a:r>
              <a:rPr lang="nl-NL" sz="3200" baseline="30000" dirty="0">
                <a:solidFill>
                  <a:schemeClr val="accent1"/>
                </a:solidFill>
              </a:rPr>
              <a:t>2</a:t>
            </a:r>
            <a:r>
              <a:rPr lang="nl-NL" sz="3200" dirty="0">
                <a:solidFill>
                  <a:schemeClr val="accent1"/>
                </a:solidFill>
              </a:rPr>
              <a:t>)</a:t>
            </a:r>
            <a:endParaRPr lang="nl-NL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 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>
                <a:solidFill>
                  <a:srgbClr val="ED7D31"/>
                </a:solidFill>
              </a:rPr>
              <a:t>Warmteverlies berekening:  winterdag -10</a:t>
            </a:r>
            <a:r>
              <a:rPr lang="nl-NL" baseline="30000" dirty="0">
                <a:solidFill>
                  <a:srgbClr val="ED7D31"/>
                </a:solidFill>
              </a:rPr>
              <a:t>o</a:t>
            </a:r>
            <a:r>
              <a:rPr lang="nl-NL" dirty="0">
                <a:solidFill>
                  <a:srgbClr val="ED7D31"/>
                </a:solidFill>
              </a:rPr>
              <a:t>C							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1m3 aardgas =</a:t>
            </a:r>
            <a:br>
              <a:rPr lang="nl-NL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								 9,7kWh</a:t>
            </a:r>
            <a:br>
              <a:rPr lang="nl-NL" dirty="0"/>
            </a:br>
            <a:r>
              <a:rPr lang="nl-NL" dirty="0">
                <a:solidFill>
                  <a:schemeClr val="accent1"/>
                </a:solidFill>
              </a:rPr>
              <a:t> 			  A  </a:t>
            </a:r>
            <a:r>
              <a:rPr lang="nl-NL" sz="3556" dirty="0" err="1">
                <a:solidFill>
                  <a:schemeClr val="accent1"/>
                </a:solidFill>
              </a:rPr>
              <a:t>x</a:t>
            </a:r>
            <a:r>
              <a:rPr lang="nl-NL" dirty="0">
                <a:solidFill>
                  <a:schemeClr val="accent1"/>
                </a:solidFill>
              </a:rPr>
              <a:t>  ΔT 			</a:t>
            </a:r>
            <a:r>
              <a:rPr lang="nl-NL" dirty="0">
                <a:solidFill>
                  <a:schemeClr val="accent6"/>
                </a:solidFill>
              </a:rPr>
              <a:t>  €0,50    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		 P = ------------       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				R</a:t>
            </a: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A    = 70m</a:t>
            </a:r>
            <a:r>
              <a:rPr lang="nl-NL" sz="3111" baseline="30000" dirty="0">
                <a:solidFill>
                  <a:schemeClr val="accent1"/>
                </a:solidFill>
              </a:rPr>
              <a:t>2               </a:t>
            </a:r>
            <a:r>
              <a:rPr lang="nl-NL" sz="3111" dirty="0">
                <a:solidFill>
                  <a:schemeClr val="accent1"/>
                </a:solidFill>
              </a:rPr>
              <a:t>70 </a:t>
            </a:r>
            <a:r>
              <a:rPr lang="nl-NL" sz="2222" dirty="0" err="1">
                <a:solidFill>
                  <a:schemeClr val="accent1"/>
                </a:solidFill>
              </a:rPr>
              <a:t>x</a:t>
            </a:r>
            <a:r>
              <a:rPr lang="nl-NL" sz="2222" dirty="0">
                <a:solidFill>
                  <a:schemeClr val="accent1"/>
                </a:solidFill>
              </a:rPr>
              <a:t>  </a:t>
            </a:r>
            <a:r>
              <a:rPr lang="nl-NL" sz="4000" dirty="0">
                <a:solidFill>
                  <a:srgbClr val="3366FF"/>
                </a:solidFill>
              </a:rPr>
              <a:t>30</a:t>
            </a: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rgbClr val="3366FF"/>
                </a:solidFill>
              </a:rPr>
              <a:t>ΔT  = 30</a:t>
            </a:r>
            <a:r>
              <a:rPr lang="nl-NL" sz="3111" baseline="30000" dirty="0">
                <a:solidFill>
                  <a:srgbClr val="3366FF"/>
                </a:solidFill>
              </a:rPr>
              <a:t>o</a:t>
            </a:r>
            <a:r>
              <a:rPr lang="nl-NL" sz="3111" dirty="0">
                <a:solidFill>
                  <a:srgbClr val="3366FF"/>
                </a:solidFill>
              </a:rPr>
              <a:t>C</a:t>
            </a:r>
            <a:r>
              <a:rPr lang="nl-NL" sz="3111" dirty="0">
                <a:solidFill>
                  <a:schemeClr val="accent1"/>
                </a:solidFill>
              </a:rPr>
              <a:t>	  P = ----------- = 840W  </a:t>
            </a:r>
            <a:r>
              <a:rPr lang="nl-NL" sz="2667" dirty="0">
                <a:solidFill>
                  <a:schemeClr val="accent1"/>
                </a:solidFill>
              </a:rPr>
              <a:t>E=0,84kW </a:t>
            </a:r>
            <a:r>
              <a:rPr lang="nl-NL" sz="2667" dirty="0" err="1">
                <a:solidFill>
                  <a:schemeClr val="accent1"/>
                </a:solidFill>
              </a:rPr>
              <a:t>x</a:t>
            </a:r>
            <a:r>
              <a:rPr lang="nl-NL" sz="2667" dirty="0">
                <a:solidFill>
                  <a:schemeClr val="accent1"/>
                </a:solidFill>
              </a:rPr>
              <a:t> 24h = 20kWh / </a:t>
            </a:r>
            <a:r>
              <a:rPr lang="nl-NL" sz="2667" dirty="0">
                <a:solidFill>
                  <a:schemeClr val="accent5"/>
                </a:solidFill>
              </a:rPr>
              <a:t>dag</a:t>
            </a: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R    = 2,5		   2,5</a:t>
            </a: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						</a:t>
            </a:r>
            <a:r>
              <a:rPr lang="nl-NL" sz="3111" dirty="0">
                <a:solidFill>
                  <a:srgbClr val="548235"/>
                </a:solidFill>
              </a:rPr>
              <a:t>= 2m</a:t>
            </a:r>
            <a:r>
              <a:rPr lang="nl-NL" sz="3111" baseline="30000" dirty="0">
                <a:solidFill>
                  <a:srgbClr val="548235"/>
                </a:solidFill>
              </a:rPr>
              <a:t>3 </a:t>
            </a:r>
            <a:r>
              <a:rPr lang="nl-NL" sz="3111" dirty="0">
                <a:solidFill>
                  <a:srgbClr val="548235"/>
                </a:solidFill>
              </a:rPr>
              <a:t>gas / dag = </a:t>
            </a:r>
            <a:r>
              <a:rPr lang="nl-NL" sz="2800" dirty="0">
                <a:solidFill>
                  <a:schemeClr val="accent6"/>
                </a:solidFill>
              </a:rPr>
              <a:t>€1,00 / dag</a:t>
            </a:r>
            <a:br>
              <a:rPr lang="nl-NL" sz="2800" dirty="0">
                <a:solidFill>
                  <a:schemeClr val="accent6"/>
                </a:solidFill>
              </a:rPr>
            </a:br>
            <a:r>
              <a:rPr lang="nl-NL" sz="2800" dirty="0">
                <a:solidFill>
                  <a:schemeClr val="accent6"/>
                </a:solidFill>
              </a:rPr>
              <a:t>						per jaar ????   </a:t>
            </a:r>
            <a:r>
              <a:rPr lang="nl-NL" sz="3111" dirty="0">
                <a:solidFill>
                  <a:srgbClr val="548235"/>
                </a:solidFill>
              </a:rPr>
              <a:t> </a:t>
            </a:r>
            <a:r>
              <a:rPr lang="nl-NL" sz="2800" dirty="0">
                <a:solidFill>
                  <a:schemeClr val="accent1"/>
                </a:solidFill>
              </a:rPr>
              <a:t>ΔT gemiddeld??</a:t>
            </a:r>
            <a:br>
              <a:rPr lang="nl-NL" sz="3111" dirty="0">
                <a:solidFill>
                  <a:schemeClr val="accent1"/>
                </a:solidFill>
              </a:rPr>
            </a:b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 </a:t>
            </a:r>
            <a:br>
              <a:rPr lang="nl-NL" sz="3111" dirty="0">
                <a:solidFill>
                  <a:schemeClr val="accent1"/>
                </a:solidFill>
              </a:rPr>
            </a:b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 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 </a:t>
            </a:r>
            <a:br>
              <a:rPr lang="nl-NL" dirty="0"/>
            </a:br>
            <a:endParaRPr lang="nl-NL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352996" y="928241"/>
            <a:ext cx="9939467" cy="325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aseline="30000" dirty="0">
                <a:solidFill>
                  <a:srgbClr val="548235"/>
                </a:solidFill>
              </a:rPr>
              <a:t>Bouwbesluit:</a:t>
            </a:r>
          </a:p>
          <a:p>
            <a:endParaRPr lang="nl-NL" sz="4400" baseline="30000" dirty="0">
              <a:solidFill>
                <a:srgbClr val="548235"/>
              </a:solidFill>
            </a:endParaRPr>
          </a:p>
          <a:p>
            <a:endParaRPr lang="nl-NL" sz="4400" baseline="30000" dirty="0">
              <a:solidFill>
                <a:srgbClr val="548235"/>
              </a:solidFill>
            </a:endParaRPr>
          </a:p>
          <a:p>
            <a:endParaRPr lang="nl-NL" sz="4400" baseline="30000" dirty="0">
              <a:solidFill>
                <a:srgbClr val="548235"/>
              </a:solidFill>
            </a:endParaRPr>
          </a:p>
          <a:p>
            <a:endParaRPr lang="nl-NL" sz="4400" baseline="30000" dirty="0">
              <a:solidFill>
                <a:srgbClr val="548235"/>
              </a:solidFill>
            </a:endParaRPr>
          </a:p>
          <a:p>
            <a:endParaRPr lang="nl-NL" sz="4400" baseline="30000" dirty="0">
              <a:solidFill>
                <a:srgbClr val="548235"/>
              </a:solidFill>
            </a:endParaRPr>
          </a:p>
          <a:p>
            <a:r>
              <a:rPr lang="nl-NL" sz="4400" baseline="30000" dirty="0">
                <a:solidFill>
                  <a:srgbClr val="548235"/>
                </a:solidFill>
              </a:rPr>
              <a:t>  </a:t>
            </a:r>
            <a:endParaRPr lang="nl-NL" sz="4400" dirty="0"/>
          </a:p>
        </p:txBody>
      </p:sp>
      <p:pic>
        <p:nvPicPr>
          <p:cNvPr id="7" name="Afbeelding 6" descr="Schermafbeelding 2019-02-18 om 15.07.5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01" y="1380714"/>
            <a:ext cx="112522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>
                <a:solidFill>
                  <a:schemeClr val="accent2"/>
                </a:solidFill>
              </a:rPr>
              <a:t>Toepassing meerdere materialen</a:t>
            </a:r>
            <a:br>
              <a:rPr lang="nl-NL" dirty="0"/>
            </a:br>
            <a:r>
              <a:rPr lang="nl-NL" dirty="0"/>
              <a:t> </a:t>
            </a:r>
            <a:br>
              <a:rPr lang="nl-NL" dirty="0"/>
            </a:br>
            <a:r>
              <a:rPr lang="nl-NL" dirty="0"/>
              <a:t> </a:t>
            </a:r>
            <a:br>
              <a:rPr lang="nl-NL" dirty="0"/>
            </a:br>
            <a:r>
              <a:rPr lang="nl-NL" dirty="0"/>
              <a:t> </a:t>
            </a:r>
            <a:br>
              <a:rPr lang="nl-NL" dirty="0"/>
            </a:br>
            <a:r>
              <a:rPr lang="nl-NL" dirty="0"/>
              <a:t> </a:t>
            </a:r>
            <a:br>
              <a:rPr lang="nl-NL" dirty="0"/>
            </a:br>
            <a:br>
              <a:rPr lang="nl-NL" dirty="0"/>
            </a:br>
            <a:r>
              <a:rPr lang="nl-NL" dirty="0"/>
              <a:t>						Dus meerdere 						R  waarden</a:t>
            </a:r>
            <a:br>
              <a:rPr lang="nl-NL" dirty="0"/>
            </a:br>
            <a:r>
              <a:rPr lang="nl-NL" dirty="0"/>
              <a:t>						P = (A / R</a:t>
            </a:r>
            <a:r>
              <a:rPr lang="nl-NL" baseline="-25000" dirty="0"/>
              <a:t>T</a:t>
            </a:r>
            <a:r>
              <a:rPr lang="nl-NL" dirty="0"/>
              <a:t>)  </a:t>
            </a:r>
            <a:r>
              <a:rPr lang="nl-NL" dirty="0" err="1"/>
              <a:t>x</a:t>
            </a:r>
            <a:r>
              <a:rPr lang="nl-NL" dirty="0"/>
              <a:t>  ΔT</a:t>
            </a:r>
            <a:br>
              <a:rPr lang="nl-NL" dirty="0"/>
            </a:br>
            <a:br>
              <a:rPr lang="nl-NL" dirty="0"/>
            </a:br>
            <a:r>
              <a:rPr lang="nl-NL" dirty="0"/>
              <a:t> </a:t>
            </a:r>
            <a:br>
              <a:rPr lang="nl-NL" dirty="0"/>
            </a:br>
            <a:endParaRPr lang="nl-NL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120" y="1394635"/>
            <a:ext cx="4955237" cy="522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>
                <a:solidFill>
                  <a:srgbClr val="ED7D31"/>
                </a:solidFill>
              </a:rPr>
            </a:br>
            <a:br>
              <a:rPr lang="nl-NL" dirty="0">
                <a:solidFill>
                  <a:srgbClr val="ED7D31"/>
                </a:solidFill>
              </a:rPr>
            </a:br>
            <a:br>
              <a:rPr lang="nl-NL" dirty="0">
                <a:solidFill>
                  <a:srgbClr val="ED7D31"/>
                </a:solidFill>
              </a:rPr>
            </a:br>
            <a:br>
              <a:rPr lang="nl-NL" dirty="0">
                <a:solidFill>
                  <a:srgbClr val="ED7D31"/>
                </a:solidFill>
              </a:rPr>
            </a:br>
            <a:br>
              <a:rPr lang="nl-NL" dirty="0">
                <a:solidFill>
                  <a:srgbClr val="ED7D31"/>
                </a:solidFill>
              </a:rPr>
            </a:br>
            <a:br>
              <a:rPr lang="nl-NL" dirty="0">
                <a:solidFill>
                  <a:srgbClr val="ED7D31"/>
                </a:solidFill>
              </a:rPr>
            </a:br>
            <a:br>
              <a:rPr lang="nl-NL" dirty="0">
                <a:solidFill>
                  <a:srgbClr val="ED7D31"/>
                </a:solidFill>
              </a:rPr>
            </a:br>
            <a:br>
              <a:rPr lang="nl-NL" dirty="0">
                <a:solidFill>
                  <a:srgbClr val="ED7D31"/>
                </a:solidFill>
              </a:rPr>
            </a:br>
            <a:br>
              <a:rPr lang="nl-NL" dirty="0">
                <a:solidFill>
                  <a:srgbClr val="ED7D31"/>
                </a:solidFill>
              </a:rPr>
            </a:br>
            <a:r>
              <a:rPr lang="nl-NL" dirty="0">
                <a:solidFill>
                  <a:srgbClr val="ED7D31"/>
                </a:solidFill>
              </a:rPr>
              <a:t>Glas als isolatie</a:t>
            </a:r>
            <a:br>
              <a:rPr lang="nl-NL" dirty="0"/>
            </a:br>
            <a:r>
              <a:rPr lang="nl-NL" dirty="0"/>
              <a:t> </a:t>
            </a:r>
            <a:br>
              <a:rPr lang="nl-NL" dirty="0"/>
            </a:br>
            <a:r>
              <a:rPr lang="nl-NL" sz="3556" dirty="0">
                <a:solidFill>
                  <a:schemeClr val="accent1"/>
                </a:solidFill>
              </a:rPr>
              <a:t>2 en 3 dubbel glas: Beperking  </a:t>
            </a:r>
            <a:r>
              <a:rPr lang="nl-NL" sz="3556" dirty="0" err="1">
                <a:solidFill>
                  <a:schemeClr val="accent1"/>
                </a:solidFill>
              </a:rPr>
              <a:t>verlies-warmtestroom</a:t>
            </a:r>
            <a:br>
              <a:rPr lang="nl-NL" sz="3111" dirty="0">
                <a:solidFill>
                  <a:schemeClr val="accent1"/>
                </a:solidFill>
              </a:rPr>
            </a:b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enkel		R = 0,18			1</a:t>
            </a: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dubbel 	R = 0,33			1,8 </a:t>
            </a:r>
            <a:r>
              <a:rPr lang="nl-NL" sz="3111" dirty="0" err="1">
                <a:solidFill>
                  <a:schemeClr val="accent1"/>
                </a:solidFill>
              </a:rPr>
              <a:t>x</a:t>
            </a:r>
            <a:r>
              <a:rPr lang="nl-NL" sz="3111" dirty="0">
                <a:solidFill>
                  <a:schemeClr val="accent1"/>
                </a:solidFill>
              </a:rPr>
              <a:t> beter</a:t>
            </a: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HR++	R = 0,91			5,0 </a:t>
            </a:r>
            <a:r>
              <a:rPr lang="nl-NL" sz="3111" dirty="0" err="1">
                <a:solidFill>
                  <a:schemeClr val="accent1"/>
                </a:solidFill>
              </a:rPr>
              <a:t>x</a:t>
            </a:r>
            <a:r>
              <a:rPr lang="nl-NL" sz="3111" dirty="0">
                <a:solidFill>
                  <a:schemeClr val="accent1"/>
                </a:solidFill>
              </a:rPr>
              <a:t> beter</a:t>
            </a: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HR+++	R = 1,67  en hoger   	9,3 </a:t>
            </a:r>
            <a:r>
              <a:rPr lang="nl-NL" sz="3111" dirty="0" err="1">
                <a:solidFill>
                  <a:schemeClr val="accent1"/>
                </a:solidFill>
              </a:rPr>
              <a:t>x</a:t>
            </a:r>
            <a:r>
              <a:rPr lang="nl-NL" sz="3111" dirty="0">
                <a:solidFill>
                  <a:schemeClr val="accent1"/>
                </a:solidFill>
              </a:rPr>
              <a:t> beter</a:t>
            </a: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 </a:t>
            </a: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HR++  en  HR+++</a:t>
            </a: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werkt ook met reflectie  van de binnenwarmte</a:t>
            </a:r>
            <a:br>
              <a:rPr lang="nl-NL" sz="3111" dirty="0"/>
            </a:br>
            <a:br>
              <a:rPr lang="nl-NL" sz="3111" dirty="0"/>
            </a:br>
            <a:endParaRPr lang="nl-NL" sz="3111" dirty="0"/>
          </a:p>
        </p:txBody>
      </p:sp>
      <p:pic>
        <p:nvPicPr>
          <p:cNvPr id="4" name="Afbeelding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04777" y="2590039"/>
            <a:ext cx="3497481" cy="368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Op internet…….</a:t>
            </a:r>
          </a:p>
        </p:txBody>
      </p:sp>
      <p:pic>
        <p:nvPicPr>
          <p:cNvPr id="3" name="Afbeelding 2" descr="Schermafbeelding 2019-02-18 om 16.20.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1206500"/>
            <a:ext cx="10288152" cy="51440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afbeelding 2019-02-18 om 15.14.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47" y="473905"/>
            <a:ext cx="4321900" cy="543599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602656" y="946360"/>
            <a:ext cx="6113118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Kloppen de verwachtingen </a:t>
            </a:r>
          </a:p>
          <a:p>
            <a:r>
              <a:rPr lang="nl-NL" sz="3200" dirty="0"/>
              <a:t>op internet</a:t>
            </a:r>
            <a:r>
              <a:rPr lang="nl-NL" sz="3200" dirty="0">
                <a:solidFill>
                  <a:srgbClr val="FF0000"/>
                </a:solidFill>
              </a:rPr>
              <a:t>?    100% verschil kan</a:t>
            </a:r>
          </a:p>
          <a:p>
            <a:endParaRPr lang="nl-NL" sz="3200" dirty="0"/>
          </a:p>
          <a:p>
            <a:r>
              <a:rPr lang="nl-NL" sz="3200" dirty="0"/>
              <a:t>Prijzen?  (€25 - €50)   		</a:t>
            </a:r>
            <a:r>
              <a:rPr lang="nl-NL" sz="3200" dirty="0">
                <a:solidFill>
                  <a:srgbClr val="FF0000"/>
                </a:solidFill>
              </a:rPr>
              <a:t>50%</a:t>
            </a:r>
            <a:r>
              <a:rPr lang="nl-NL" sz="3200" dirty="0"/>
              <a:t>  </a:t>
            </a:r>
          </a:p>
          <a:p>
            <a:endParaRPr lang="nl-NL" sz="3200" dirty="0"/>
          </a:p>
          <a:p>
            <a:r>
              <a:rPr lang="nl-NL" sz="3200" dirty="0" err="1"/>
              <a:t>R-waarden</a:t>
            </a:r>
            <a:r>
              <a:rPr lang="nl-NL" sz="3200" dirty="0"/>
              <a:t>  (dikte)      		</a:t>
            </a:r>
            <a:r>
              <a:rPr lang="nl-NL" sz="3200" dirty="0">
                <a:solidFill>
                  <a:srgbClr val="FF0000"/>
                </a:solidFill>
              </a:rPr>
              <a:t>30%</a:t>
            </a:r>
          </a:p>
          <a:p>
            <a:endParaRPr lang="nl-NL" sz="3200" dirty="0"/>
          </a:p>
          <a:p>
            <a:r>
              <a:rPr lang="nl-NL" sz="3200" dirty="0"/>
              <a:t>Gasprijs  (€0,65 - €0,50)  	</a:t>
            </a:r>
            <a:r>
              <a:rPr lang="nl-NL" sz="3200" dirty="0">
                <a:solidFill>
                  <a:srgbClr val="FF0000"/>
                </a:solidFill>
              </a:rPr>
              <a:t>15%</a:t>
            </a:r>
          </a:p>
          <a:p>
            <a:endParaRPr lang="nl-NL" sz="3200" dirty="0"/>
          </a:p>
          <a:p>
            <a:r>
              <a:rPr lang="nl-NL" sz="3200" dirty="0"/>
              <a:t>Gedrag  </a:t>
            </a:r>
            <a:r>
              <a:rPr lang="nl-NL" sz="3200" dirty="0" err="1"/>
              <a:t>ΔT</a:t>
            </a:r>
            <a:r>
              <a:rPr lang="nl-NL" sz="2000" dirty="0" err="1"/>
              <a:t>gemiddeld</a:t>
            </a:r>
            <a:r>
              <a:rPr lang="nl-NL" sz="3200" dirty="0"/>
              <a:t> (8-14</a:t>
            </a:r>
            <a:r>
              <a:rPr lang="nl-NL" sz="3200" baseline="30000" dirty="0"/>
              <a:t>o</a:t>
            </a:r>
            <a:r>
              <a:rPr lang="nl-NL" sz="3200" dirty="0"/>
              <a:t>C)  </a:t>
            </a:r>
            <a:r>
              <a:rPr lang="nl-NL" sz="3200" dirty="0">
                <a:solidFill>
                  <a:srgbClr val="FF0000"/>
                </a:solidFill>
              </a:rPr>
              <a:t>20%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br>
              <a:rPr lang="nl-NL" sz="3200" dirty="0"/>
            </a:br>
            <a:endParaRPr lang="nl-NL" sz="3200" dirty="0"/>
          </a:p>
        </p:txBody>
      </p:sp>
      <p:pic>
        <p:nvPicPr>
          <p:cNvPr id="3" name="Afbeelding 2" descr="Schermafbeelding 2019-02-18 om 16.32.5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471" y="584142"/>
            <a:ext cx="7647668" cy="3743162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/>
              <a:t>Gemiddelde temperatuur  10</a:t>
            </a:r>
            <a:r>
              <a:rPr lang="nl-NL" baseline="30000" dirty="0"/>
              <a:t>o</a:t>
            </a:r>
            <a:r>
              <a:rPr lang="nl-NL" dirty="0"/>
              <a:t>C    </a:t>
            </a:r>
            <a:br>
              <a:rPr lang="nl-NL" dirty="0"/>
            </a:b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967154" y="4756706"/>
            <a:ext cx="66672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Gemiddelde kamertemperatuur 21</a:t>
            </a:r>
            <a:r>
              <a:rPr lang="nl-NL" sz="3200" baseline="30000" dirty="0"/>
              <a:t>o</a:t>
            </a:r>
            <a:r>
              <a:rPr lang="nl-NL" sz="3200" dirty="0"/>
              <a:t>C  </a:t>
            </a:r>
          </a:p>
          <a:p>
            <a:r>
              <a:rPr lang="nl-NL" sz="3200" dirty="0">
                <a:solidFill>
                  <a:schemeClr val="accent1"/>
                </a:solidFill>
              </a:rPr>
              <a:t>Dus gemiddeld </a:t>
            </a:r>
            <a:r>
              <a:rPr lang="nl-NL" sz="3200" dirty="0" err="1">
                <a:solidFill>
                  <a:schemeClr val="accent1"/>
                </a:solidFill>
              </a:rPr>
              <a:t>bijstoken</a:t>
            </a:r>
            <a:r>
              <a:rPr lang="nl-NL" sz="3200" dirty="0">
                <a:solidFill>
                  <a:schemeClr val="accent1"/>
                </a:solidFill>
              </a:rPr>
              <a:t>  </a:t>
            </a:r>
            <a:r>
              <a:rPr lang="nl-NL" sz="3200" dirty="0" err="1">
                <a:solidFill>
                  <a:schemeClr val="accent1"/>
                </a:solidFill>
              </a:rPr>
              <a:t>ΔT</a:t>
            </a:r>
            <a:r>
              <a:rPr lang="nl-NL" sz="3200" baseline="-25000" dirty="0" err="1">
                <a:solidFill>
                  <a:schemeClr val="accent1"/>
                </a:solidFill>
              </a:rPr>
              <a:t>gem</a:t>
            </a:r>
            <a:r>
              <a:rPr lang="nl-NL" sz="3200" baseline="-25000" dirty="0">
                <a:solidFill>
                  <a:schemeClr val="accent1"/>
                </a:solidFill>
              </a:rPr>
              <a:t>.</a:t>
            </a:r>
            <a:r>
              <a:rPr lang="nl-NL" sz="3200" dirty="0">
                <a:solidFill>
                  <a:schemeClr val="accent1"/>
                </a:solidFill>
              </a:rPr>
              <a:t>= 11</a:t>
            </a:r>
            <a:r>
              <a:rPr lang="nl-NL" sz="3200" baseline="30000" dirty="0">
                <a:solidFill>
                  <a:schemeClr val="accent1"/>
                </a:solidFill>
              </a:rPr>
              <a:t>o</a:t>
            </a:r>
            <a:r>
              <a:rPr lang="nl-NL" sz="3200" dirty="0">
                <a:solidFill>
                  <a:schemeClr val="accent1"/>
                </a:solidFill>
              </a:rPr>
              <a:t>C</a:t>
            </a:r>
            <a:r>
              <a:rPr lang="nl-NL" sz="3200" baseline="-25000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65" y="365125"/>
            <a:ext cx="11267561" cy="1325563"/>
          </a:xfrm>
        </p:spPr>
        <p:txBody>
          <a:bodyPr>
            <a:normAutofit fontScale="90000"/>
          </a:bodyPr>
          <a:lstStyle/>
          <a:p>
            <a:r>
              <a:rPr lang="nl-NL" dirty="0"/>
              <a:t> 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>
                <a:solidFill>
                  <a:srgbClr val="ED7D31"/>
                </a:solidFill>
              </a:rPr>
              <a:t>Warmteverlies berekening:  jaar	gemiddelde						             </a:t>
            </a: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1m3 aardgas </a:t>
            </a:r>
            <a:br>
              <a:rPr lang="nl-NL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accent6">
                    <a:lumMod val="75000"/>
                  </a:schemeClr>
                </a:solidFill>
              </a:rPr>
              <a:t>							    9,7kWh    </a:t>
            </a:r>
            <a:r>
              <a:rPr lang="nl-NL" dirty="0">
                <a:solidFill>
                  <a:schemeClr val="accent6"/>
                </a:solidFill>
              </a:rPr>
              <a:t>€0,50 </a:t>
            </a:r>
            <a:br>
              <a:rPr lang="nl-NL" dirty="0"/>
            </a:br>
            <a:r>
              <a:rPr lang="nl-NL" dirty="0">
                <a:solidFill>
                  <a:schemeClr val="accent1"/>
                </a:solidFill>
              </a:rPr>
              <a:t> 		</a:t>
            </a:r>
            <a:r>
              <a:rPr lang="nl-NL" dirty="0">
                <a:solidFill>
                  <a:srgbClr val="0000FF"/>
                </a:solidFill>
              </a:rPr>
              <a:t>	  A  </a:t>
            </a:r>
            <a:r>
              <a:rPr lang="nl-NL" sz="3556" dirty="0" err="1">
                <a:solidFill>
                  <a:srgbClr val="0000FF"/>
                </a:solidFill>
              </a:rPr>
              <a:t>x</a:t>
            </a:r>
            <a:r>
              <a:rPr lang="nl-NL" dirty="0">
                <a:solidFill>
                  <a:srgbClr val="0000FF"/>
                </a:solidFill>
              </a:rPr>
              <a:t>  ΔT 			 </a:t>
            </a:r>
            <a:r>
              <a:rPr lang="nl-NL" dirty="0">
                <a:solidFill>
                  <a:schemeClr val="accent6"/>
                </a:solidFill>
              </a:rPr>
              <a:t> </a:t>
            </a:r>
            <a:br>
              <a:rPr lang="nl-NL" dirty="0">
                <a:solidFill>
                  <a:srgbClr val="0000FF"/>
                </a:solidFill>
              </a:rPr>
            </a:br>
            <a:r>
              <a:rPr lang="nl-NL" dirty="0">
                <a:solidFill>
                  <a:srgbClr val="0000FF"/>
                </a:solidFill>
              </a:rPr>
              <a:t>		 P = ------------       </a:t>
            </a:r>
            <a:br>
              <a:rPr lang="nl-NL" dirty="0">
                <a:solidFill>
                  <a:srgbClr val="0000FF"/>
                </a:solidFill>
              </a:rPr>
            </a:br>
            <a:r>
              <a:rPr lang="nl-NL" dirty="0">
                <a:solidFill>
                  <a:srgbClr val="0000FF"/>
                </a:solidFill>
              </a:rPr>
              <a:t>				R</a:t>
            </a: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A    = 70m</a:t>
            </a:r>
            <a:r>
              <a:rPr lang="nl-NL" sz="3111" baseline="30000" dirty="0">
                <a:solidFill>
                  <a:schemeClr val="accent1"/>
                </a:solidFill>
              </a:rPr>
              <a:t>2              </a:t>
            </a:r>
            <a:r>
              <a:rPr lang="nl-NL" sz="3111" dirty="0">
                <a:solidFill>
                  <a:schemeClr val="accent1"/>
                </a:solidFill>
              </a:rPr>
              <a:t>70 </a:t>
            </a:r>
            <a:r>
              <a:rPr lang="nl-NL" sz="2222" dirty="0" err="1">
                <a:solidFill>
                  <a:schemeClr val="accent1"/>
                </a:solidFill>
              </a:rPr>
              <a:t>x</a:t>
            </a:r>
            <a:r>
              <a:rPr lang="nl-NL" sz="2222" dirty="0">
                <a:solidFill>
                  <a:schemeClr val="accent1"/>
                </a:solidFill>
              </a:rPr>
              <a:t>  </a:t>
            </a:r>
            <a:r>
              <a:rPr lang="nl-NL" sz="4000" dirty="0">
                <a:solidFill>
                  <a:srgbClr val="FF0000"/>
                </a:solidFill>
              </a:rPr>
              <a:t>11</a:t>
            </a: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rgbClr val="FF0000"/>
                </a:solidFill>
              </a:rPr>
              <a:t>ΔT  =11</a:t>
            </a:r>
            <a:r>
              <a:rPr lang="nl-NL" sz="3111" baseline="30000" dirty="0">
                <a:solidFill>
                  <a:srgbClr val="FF0000"/>
                </a:solidFill>
              </a:rPr>
              <a:t>o</a:t>
            </a:r>
            <a:r>
              <a:rPr lang="nl-NL" sz="3111" dirty="0">
                <a:solidFill>
                  <a:srgbClr val="FF0000"/>
                </a:solidFill>
              </a:rPr>
              <a:t>C</a:t>
            </a:r>
            <a:r>
              <a:rPr lang="nl-NL" sz="3111" dirty="0">
                <a:solidFill>
                  <a:schemeClr val="accent1"/>
                </a:solidFill>
              </a:rPr>
              <a:t>	  P = ---------- = 310W  E=0,31kWh </a:t>
            </a:r>
            <a:r>
              <a:rPr lang="nl-NL" sz="3111" dirty="0" err="1">
                <a:solidFill>
                  <a:schemeClr val="accent1"/>
                </a:solidFill>
              </a:rPr>
              <a:t>x</a:t>
            </a:r>
            <a:r>
              <a:rPr lang="nl-NL" sz="3111" dirty="0">
                <a:solidFill>
                  <a:schemeClr val="accent1"/>
                </a:solidFill>
              </a:rPr>
              <a:t> 24h =7,4kWh</a:t>
            </a:r>
            <a:r>
              <a:rPr lang="nl-NL" sz="3111" dirty="0">
                <a:solidFill>
                  <a:schemeClr val="accent5"/>
                </a:solidFill>
              </a:rPr>
              <a:t>/dag</a:t>
            </a: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R    = 2,5		    2,5</a:t>
            </a: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						</a:t>
            </a:r>
            <a:r>
              <a:rPr lang="nl-NL" sz="3111" dirty="0">
                <a:solidFill>
                  <a:srgbClr val="548235"/>
                </a:solidFill>
              </a:rPr>
              <a:t>= 0,76 m</a:t>
            </a:r>
            <a:r>
              <a:rPr lang="nl-NL" sz="3111" baseline="30000" dirty="0">
                <a:solidFill>
                  <a:srgbClr val="548235"/>
                </a:solidFill>
              </a:rPr>
              <a:t>3 </a:t>
            </a:r>
            <a:r>
              <a:rPr lang="nl-NL" sz="3111" dirty="0">
                <a:solidFill>
                  <a:srgbClr val="548235"/>
                </a:solidFill>
              </a:rPr>
              <a:t>gas / dag = </a:t>
            </a:r>
            <a:r>
              <a:rPr lang="nl-NL" sz="2800" dirty="0">
                <a:solidFill>
                  <a:schemeClr val="accent6"/>
                </a:solidFill>
              </a:rPr>
              <a:t>€0,38,- / dag</a:t>
            </a:r>
            <a:br>
              <a:rPr lang="nl-NL" sz="2800" dirty="0">
                <a:solidFill>
                  <a:schemeClr val="accent6"/>
                </a:solidFill>
              </a:rPr>
            </a:br>
            <a:r>
              <a:rPr lang="nl-NL" sz="2800" dirty="0">
                <a:solidFill>
                  <a:schemeClr val="accent6"/>
                </a:solidFill>
              </a:rPr>
              <a:t>							</a:t>
            </a:r>
            <a:r>
              <a:rPr lang="nl-NL" sz="2800" dirty="0" err="1">
                <a:solidFill>
                  <a:schemeClr val="accent2"/>
                </a:solidFill>
              </a:rPr>
              <a:t>x</a:t>
            </a:r>
            <a:r>
              <a:rPr lang="nl-NL" sz="2800" dirty="0">
                <a:solidFill>
                  <a:schemeClr val="accent2"/>
                </a:solidFill>
              </a:rPr>
              <a:t> 365 dagen = per jaar €139,- </a:t>
            </a:r>
            <a:br>
              <a:rPr lang="nl-NL" sz="3111" dirty="0">
                <a:solidFill>
                  <a:schemeClr val="accent1"/>
                </a:solidFill>
              </a:rPr>
            </a:b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 </a:t>
            </a:r>
            <a:br>
              <a:rPr lang="nl-NL" sz="3111" dirty="0">
                <a:solidFill>
                  <a:schemeClr val="accent1"/>
                </a:solidFill>
              </a:rPr>
            </a:b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 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 </a:t>
            </a:r>
            <a:br>
              <a:rPr lang="nl-NL" dirty="0"/>
            </a:b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5353" y="809389"/>
            <a:ext cx="10515600" cy="784482"/>
          </a:xfrm>
        </p:spPr>
        <p:txBody>
          <a:bodyPr anchor="t">
            <a:normAutofit fontScale="90000"/>
          </a:bodyPr>
          <a:lstStyle/>
          <a:p>
            <a:r>
              <a:rPr lang="nl-NL" dirty="0"/>
              <a:t>Warmteverlies in een woning</a:t>
            </a:r>
            <a:br>
              <a:rPr lang="nl-NL" dirty="0"/>
            </a:br>
            <a:br>
              <a:rPr lang="nl-NL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nl-NL" dirty="0"/>
            </a:br>
            <a:endParaRPr lang="nl-NL" dirty="0"/>
          </a:p>
        </p:txBody>
      </p:sp>
      <p:pic>
        <p:nvPicPr>
          <p:cNvPr id="4" name="Afbeelding 3" descr="De bronafbeelding bekijken">
            <a:extLst>
              <a:ext uri="{FF2B5EF4-FFF2-40B4-BE49-F238E27FC236}">
                <a16:creationId xmlns:a16="http://schemas.microsoft.com/office/drawing/2014/main" id="{734C9086-AB68-4369-92C2-C55E4E218B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28" y="1568966"/>
            <a:ext cx="7669413" cy="5005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Vloerisolatie </a:t>
            </a:r>
            <a:r>
              <a:rPr lang="nl-NL" dirty="0">
                <a:solidFill>
                  <a:schemeClr val="accent1"/>
                </a:solidFill>
              </a:rPr>
              <a:t>voorbeeld </a:t>
            </a:r>
            <a:r>
              <a:rPr lang="nl-NL" dirty="0" err="1">
                <a:solidFill>
                  <a:schemeClr val="accent1"/>
                </a:solidFill>
              </a:rPr>
              <a:t>PUR-schuim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		  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              </a:t>
            </a:r>
            <a:r>
              <a:rPr lang="nl-NL" dirty="0">
                <a:solidFill>
                  <a:schemeClr val="accent6"/>
                </a:solidFill>
              </a:rPr>
              <a:t>betonvloer  slechte R=1,5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		  </a:t>
            </a:r>
            <a:r>
              <a:rPr lang="nl-NL" sz="3200" dirty="0" err="1">
                <a:solidFill>
                  <a:schemeClr val="accent1"/>
                </a:solidFill>
              </a:rPr>
              <a:t>R</a:t>
            </a:r>
            <a:r>
              <a:rPr lang="nl-NL" sz="3200" baseline="-25000" dirty="0" err="1">
                <a:solidFill>
                  <a:schemeClr val="accent1"/>
                </a:solidFill>
              </a:rPr>
              <a:t>vloer</a:t>
            </a:r>
            <a:r>
              <a:rPr lang="nl-NL" sz="3200" baseline="-25000" dirty="0">
                <a:solidFill>
                  <a:schemeClr val="accent1"/>
                </a:solidFill>
              </a:rPr>
              <a:t>  </a:t>
            </a:r>
            <a:r>
              <a:rPr lang="nl-NL" sz="3200" dirty="0">
                <a:solidFill>
                  <a:schemeClr val="accent1"/>
                </a:solidFill>
              </a:rPr>
              <a:t>= 1,5   =&gt;1,7 m</a:t>
            </a:r>
            <a:r>
              <a:rPr lang="nl-NL" sz="3200" baseline="30000" dirty="0">
                <a:solidFill>
                  <a:schemeClr val="accent1"/>
                </a:solidFill>
              </a:rPr>
              <a:t>3</a:t>
            </a:r>
            <a:r>
              <a:rPr lang="nl-NL" sz="3200" dirty="0">
                <a:solidFill>
                  <a:schemeClr val="accent1"/>
                </a:solidFill>
              </a:rPr>
              <a:t>gas/dag  =&gt; €231 /jaar </a:t>
            </a:r>
            <a:br>
              <a:rPr lang="nl-NL" sz="3200" dirty="0">
                <a:solidFill>
                  <a:schemeClr val="accent1"/>
                </a:solidFill>
              </a:rPr>
            </a:br>
            <a:r>
              <a:rPr lang="nl-NL" sz="3200" dirty="0">
                <a:solidFill>
                  <a:schemeClr val="accent1"/>
                </a:solidFill>
              </a:rPr>
              <a:t>       </a:t>
            </a:r>
            <a:br>
              <a:rPr lang="nl-NL" sz="3200" dirty="0">
                <a:solidFill>
                  <a:schemeClr val="accent1"/>
                </a:solidFill>
              </a:rPr>
            </a:br>
            <a:r>
              <a:rPr lang="nl-NL" sz="3200" dirty="0">
                <a:solidFill>
                  <a:schemeClr val="accent1"/>
                </a:solidFill>
              </a:rPr>
              <a:t>		   </a:t>
            </a:r>
            <a:r>
              <a:rPr lang="nl-NL" sz="3200" dirty="0" err="1">
                <a:solidFill>
                  <a:schemeClr val="accent1"/>
                </a:solidFill>
              </a:rPr>
              <a:t>R</a:t>
            </a:r>
            <a:r>
              <a:rPr lang="nl-NL" sz="3200" baseline="-25000" dirty="0" err="1">
                <a:solidFill>
                  <a:schemeClr val="accent1"/>
                </a:solidFill>
              </a:rPr>
              <a:t>pur</a:t>
            </a:r>
            <a:r>
              <a:rPr lang="nl-NL" sz="3200" baseline="-25000" dirty="0">
                <a:solidFill>
                  <a:schemeClr val="accent1"/>
                </a:solidFill>
              </a:rPr>
              <a:t>    </a:t>
            </a:r>
            <a:r>
              <a:rPr lang="nl-NL" sz="3200" dirty="0">
                <a:solidFill>
                  <a:schemeClr val="accent1"/>
                </a:solidFill>
              </a:rPr>
              <a:t>= 3,75                </a:t>
            </a:r>
            <a:r>
              <a:rPr lang="nl-NL" sz="3200" u="sng" dirty="0">
                <a:solidFill>
                  <a:schemeClr val="accent1"/>
                </a:solidFill>
              </a:rPr>
              <a:t>kost €2000</a:t>
            </a:r>
            <a:br>
              <a:rPr lang="nl-NL" sz="3200" dirty="0">
                <a:solidFill>
                  <a:schemeClr val="accent1"/>
                </a:solidFill>
              </a:rPr>
            </a:br>
            <a:br>
              <a:rPr lang="nl-NL" sz="3200" dirty="0">
                <a:solidFill>
                  <a:schemeClr val="accent1"/>
                </a:solidFill>
              </a:rPr>
            </a:br>
            <a:r>
              <a:rPr lang="nl-NL" sz="3200" dirty="0">
                <a:solidFill>
                  <a:schemeClr val="accent1"/>
                </a:solidFill>
              </a:rPr>
              <a:t>		   </a:t>
            </a:r>
            <a:r>
              <a:rPr lang="nl-NL" sz="3200" dirty="0" err="1">
                <a:solidFill>
                  <a:schemeClr val="accent1"/>
                </a:solidFill>
              </a:rPr>
              <a:t>R</a:t>
            </a:r>
            <a:r>
              <a:rPr lang="nl-NL" sz="3200" baseline="-25000" dirty="0" err="1">
                <a:solidFill>
                  <a:schemeClr val="accent1"/>
                </a:solidFill>
              </a:rPr>
              <a:t>comb</a:t>
            </a:r>
            <a:r>
              <a:rPr lang="nl-NL" sz="3200" baseline="-25000" dirty="0">
                <a:solidFill>
                  <a:schemeClr val="accent1"/>
                </a:solidFill>
              </a:rPr>
              <a:t>.</a:t>
            </a:r>
            <a:r>
              <a:rPr lang="nl-NL" sz="3200" dirty="0">
                <a:solidFill>
                  <a:schemeClr val="accent1"/>
                </a:solidFill>
              </a:rPr>
              <a:t>= 5,25  =&gt; 0,49m</a:t>
            </a:r>
            <a:r>
              <a:rPr lang="nl-NL" sz="3200" baseline="30000" dirty="0">
                <a:solidFill>
                  <a:schemeClr val="accent1"/>
                </a:solidFill>
              </a:rPr>
              <a:t>3</a:t>
            </a:r>
            <a:r>
              <a:rPr lang="nl-NL" sz="3200" dirty="0">
                <a:solidFill>
                  <a:schemeClr val="accent1"/>
                </a:solidFill>
              </a:rPr>
              <a:t>gas/dag  =&gt; €67 /jaar</a:t>
            </a:r>
            <a:br>
              <a:rPr lang="nl-NL" sz="3200" dirty="0">
                <a:solidFill>
                  <a:schemeClr val="accent1"/>
                </a:solidFill>
              </a:rPr>
            </a:br>
            <a:r>
              <a:rPr lang="nl-NL" sz="3200" dirty="0">
                <a:solidFill>
                  <a:schemeClr val="accent1"/>
                </a:solidFill>
              </a:rPr>
              <a:t>		                                    besparing   =&gt;</a:t>
            </a:r>
            <a:r>
              <a:rPr lang="nl-NL" sz="3200" u="sng" dirty="0">
                <a:solidFill>
                  <a:schemeClr val="accent1"/>
                </a:solidFill>
              </a:rPr>
              <a:t>€164 /jaar</a:t>
            </a:r>
            <a:br>
              <a:rPr lang="nl-NL" sz="3200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2"/>
                </a:solidFill>
              </a:rPr>
              <a:t>terugverdientijd 12 jaar +comfort +</a:t>
            </a:r>
            <a:r>
              <a:rPr lang="nl-NL" dirty="0" err="1">
                <a:solidFill>
                  <a:schemeClr val="accent2"/>
                </a:solidFill>
              </a:rPr>
              <a:t>millieu</a:t>
            </a:r>
            <a:r>
              <a:rPr lang="nl-NL" dirty="0">
                <a:solidFill>
                  <a:schemeClr val="accent1"/>
                </a:solidFill>
              </a:rPr>
              <a:t>			</a:t>
            </a: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4" name="Afbeelding 3" descr="Schermafbeelding 2019-02-18 om 15.14.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81" y="1706663"/>
            <a:ext cx="2474446" cy="311230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Vloerisolatie </a:t>
            </a:r>
            <a:r>
              <a:rPr lang="nl-NL" dirty="0">
                <a:solidFill>
                  <a:schemeClr val="accent1"/>
                </a:solidFill>
              </a:rPr>
              <a:t>voorbeeld </a:t>
            </a:r>
            <a:r>
              <a:rPr lang="nl-NL" dirty="0" err="1">
                <a:solidFill>
                  <a:schemeClr val="accent1"/>
                </a:solidFill>
              </a:rPr>
              <a:t>PUR-schuim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		  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              </a:t>
            </a:r>
            <a:r>
              <a:rPr lang="nl-NL" dirty="0">
                <a:solidFill>
                  <a:schemeClr val="accent6"/>
                </a:solidFill>
              </a:rPr>
              <a:t>betere vloer   R=2,5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		  </a:t>
            </a:r>
            <a:r>
              <a:rPr lang="nl-NL" sz="3200" dirty="0" err="1">
                <a:solidFill>
                  <a:schemeClr val="accent1"/>
                </a:solidFill>
              </a:rPr>
              <a:t>R</a:t>
            </a:r>
            <a:r>
              <a:rPr lang="nl-NL" sz="3200" baseline="-25000" dirty="0" err="1">
                <a:solidFill>
                  <a:schemeClr val="accent1"/>
                </a:solidFill>
              </a:rPr>
              <a:t>vloer</a:t>
            </a:r>
            <a:r>
              <a:rPr lang="nl-NL" sz="3200" dirty="0">
                <a:solidFill>
                  <a:schemeClr val="accent1"/>
                </a:solidFill>
              </a:rPr>
              <a:t>= 2,5   =&gt;0,76 m</a:t>
            </a:r>
            <a:r>
              <a:rPr lang="nl-NL" sz="3200" baseline="30000" dirty="0">
                <a:solidFill>
                  <a:schemeClr val="accent1"/>
                </a:solidFill>
              </a:rPr>
              <a:t>3</a:t>
            </a:r>
            <a:r>
              <a:rPr lang="nl-NL" sz="3200" dirty="0">
                <a:solidFill>
                  <a:schemeClr val="accent1"/>
                </a:solidFill>
              </a:rPr>
              <a:t>gas/dag  =&gt; €139/jaar </a:t>
            </a:r>
            <a:br>
              <a:rPr lang="nl-NL" sz="3200" dirty="0">
                <a:solidFill>
                  <a:schemeClr val="accent1"/>
                </a:solidFill>
              </a:rPr>
            </a:br>
            <a:r>
              <a:rPr lang="nl-NL" sz="3200" dirty="0">
                <a:solidFill>
                  <a:schemeClr val="accent1"/>
                </a:solidFill>
              </a:rPr>
              <a:t>       </a:t>
            </a:r>
            <a:br>
              <a:rPr lang="nl-NL" sz="3200" dirty="0">
                <a:solidFill>
                  <a:schemeClr val="accent1"/>
                </a:solidFill>
              </a:rPr>
            </a:br>
            <a:r>
              <a:rPr lang="nl-NL" sz="3200" dirty="0">
                <a:solidFill>
                  <a:schemeClr val="accent1"/>
                </a:solidFill>
              </a:rPr>
              <a:t>		   </a:t>
            </a:r>
            <a:r>
              <a:rPr lang="nl-NL" sz="3200" dirty="0" err="1">
                <a:solidFill>
                  <a:schemeClr val="accent1"/>
                </a:solidFill>
              </a:rPr>
              <a:t>R</a:t>
            </a:r>
            <a:r>
              <a:rPr lang="nl-NL" sz="3200" baseline="-25000" dirty="0" err="1">
                <a:solidFill>
                  <a:schemeClr val="accent1"/>
                </a:solidFill>
              </a:rPr>
              <a:t>pur</a:t>
            </a:r>
            <a:r>
              <a:rPr lang="nl-NL" sz="3200" baseline="-25000" dirty="0">
                <a:solidFill>
                  <a:schemeClr val="accent1"/>
                </a:solidFill>
              </a:rPr>
              <a:t>  </a:t>
            </a:r>
            <a:r>
              <a:rPr lang="nl-NL" sz="3200" dirty="0">
                <a:solidFill>
                  <a:schemeClr val="accent1"/>
                </a:solidFill>
              </a:rPr>
              <a:t>= 3,75                </a:t>
            </a:r>
            <a:r>
              <a:rPr lang="nl-NL" sz="3200" u="sng" dirty="0">
                <a:solidFill>
                  <a:schemeClr val="accent1"/>
                </a:solidFill>
              </a:rPr>
              <a:t>kost €2000</a:t>
            </a:r>
            <a:br>
              <a:rPr lang="nl-NL" sz="3200" dirty="0">
                <a:solidFill>
                  <a:schemeClr val="accent1"/>
                </a:solidFill>
              </a:rPr>
            </a:br>
            <a:br>
              <a:rPr lang="nl-NL" sz="3200" dirty="0">
                <a:solidFill>
                  <a:schemeClr val="accent1"/>
                </a:solidFill>
              </a:rPr>
            </a:br>
            <a:r>
              <a:rPr lang="nl-NL" sz="3200" dirty="0">
                <a:solidFill>
                  <a:schemeClr val="accent1"/>
                </a:solidFill>
              </a:rPr>
              <a:t>		   </a:t>
            </a:r>
            <a:r>
              <a:rPr lang="nl-NL" sz="3200" dirty="0" err="1">
                <a:solidFill>
                  <a:schemeClr val="accent1"/>
                </a:solidFill>
              </a:rPr>
              <a:t>R</a:t>
            </a:r>
            <a:r>
              <a:rPr lang="nl-NL" sz="3200" baseline="-25000" dirty="0" err="1">
                <a:solidFill>
                  <a:schemeClr val="accent1"/>
                </a:solidFill>
              </a:rPr>
              <a:t>comb</a:t>
            </a:r>
            <a:r>
              <a:rPr lang="nl-NL" sz="3200" baseline="-25000" dirty="0">
                <a:solidFill>
                  <a:schemeClr val="accent1"/>
                </a:solidFill>
              </a:rPr>
              <a:t>.</a:t>
            </a:r>
            <a:r>
              <a:rPr lang="nl-NL" sz="3200" dirty="0">
                <a:solidFill>
                  <a:schemeClr val="accent1"/>
                </a:solidFill>
              </a:rPr>
              <a:t>= 6,25  =&gt; 0,3m</a:t>
            </a:r>
            <a:r>
              <a:rPr lang="nl-NL" sz="3200" baseline="30000" dirty="0">
                <a:solidFill>
                  <a:schemeClr val="accent1"/>
                </a:solidFill>
              </a:rPr>
              <a:t>3</a:t>
            </a:r>
            <a:r>
              <a:rPr lang="nl-NL" sz="3200" dirty="0">
                <a:solidFill>
                  <a:schemeClr val="accent1"/>
                </a:solidFill>
              </a:rPr>
              <a:t>gas/dag  =&gt; €56/jaar</a:t>
            </a:r>
            <a:br>
              <a:rPr lang="nl-NL" sz="3200" dirty="0">
                <a:solidFill>
                  <a:schemeClr val="accent1"/>
                </a:solidFill>
              </a:rPr>
            </a:br>
            <a:r>
              <a:rPr lang="nl-NL" sz="3200" dirty="0">
                <a:solidFill>
                  <a:schemeClr val="accent1"/>
                </a:solidFill>
              </a:rPr>
              <a:t>		                                    besparing   =&gt;</a:t>
            </a:r>
            <a:r>
              <a:rPr lang="nl-NL" sz="3200" u="sng" dirty="0">
                <a:solidFill>
                  <a:schemeClr val="accent1"/>
                </a:solidFill>
              </a:rPr>
              <a:t>€80/jaar</a:t>
            </a:r>
            <a:br>
              <a:rPr lang="nl-NL" sz="3200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2"/>
                </a:solidFill>
              </a:rPr>
              <a:t>terugverdientijd 25 jaar +comfort +</a:t>
            </a:r>
            <a:r>
              <a:rPr lang="nl-NL" dirty="0" err="1">
                <a:solidFill>
                  <a:schemeClr val="accent2"/>
                </a:solidFill>
              </a:rPr>
              <a:t>millieu</a:t>
            </a:r>
            <a:r>
              <a:rPr lang="nl-NL" dirty="0">
                <a:solidFill>
                  <a:schemeClr val="accent1"/>
                </a:solidFill>
              </a:rPr>
              <a:t>			</a:t>
            </a: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4" name="Afbeelding 3" descr="Schermafbeelding 2019-02-18 om 15.14.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81" y="1706663"/>
            <a:ext cx="2474446" cy="311230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l-NL" dirty="0"/>
            </a:b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684770" y="-1232759"/>
            <a:ext cx="11280014" cy="11480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accent1"/>
                </a:solidFill>
                <a:latin typeface="Arial"/>
                <a:cs typeface="Arial"/>
              </a:rPr>
              <a:t>Vloerisolatie  (houten vloer)</a:t>
            </a: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r>
              <a:rPr lang="nl-NL" sz="3600" dirty="0">
                <a:solidFill>
                  <a:schemeClr val="accent1"/>
                </a:solidFill>
                <a:latin typeface="Arial"/>
                <a:cs typeface="Arial"/>
              </a:rPr>
              <a:t>Vloerisolatie </a:t>
            </a:r>
          </a:p>
          <a:p>
            <a:r>
              <a:rPr lang="nl-NL" sz="3600" dirty="0">
                <a:solidFill>
                  <a:schemeClr val="accent1"/>
                </a:solidFill>
                <a:latin typeface="Arial"/>
                <a:cs typeface="Arial"/>
              </a:rPr>
              <a:t>(betonvloer </a:t>
            </a:r>
          </a:p>
          <a:p>
            <a:r>
              <a:rPr lang="nl-NL" sz="3600" dirty="0">
                <a:solidFill>
                  <a:schemeClr val="accent1"/>
                </a:solidFill>
                <a:latin typeface="Arial"/>
                <a:cs typeface="Arial"/>
              </a:rPr>
              <a:t>+ fundatiewand)</a:t>
            </a: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r>
              <a:rPr lang="nl-NL" sz="2400" dirty="0">
                <a:solidFill>
                  <a:schemeClr val="accent1"/>
                </a:solidFill>
                <a:latin typeface="Arial"/>
                <a:cs typeface="Arial"/>
              </a:rPr>
              <a:t>(spouw en)</a:t>
            </a:r>
          </a:p>
          <a:p>
            <a:r>
              <a:rPr lang="nl-NL" sz="3200" dirty="0">
                <a:solidFill>
                  <a:schemeClr val="accent1"/>
                </a:solidFill>
                <a:latin typeface="Arial"/>
                <a:cs typeface="Arial"/>
              </a:rPr>
              <a:t>Bodemisolatie</a:t>
            </a: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endParaRPr lang="nl-NL" sz="24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642" y="-6134606"/>
            <a:ext cx="6349676" cy="1226921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DBE71-1EDE-40C4-945E-71BFD114D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Bodemisolatie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1043B9-4611-463F-8FA2-B4EAB6A9F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vloerisolatie niet mogelijk is</a:t>
            </a:r>
          </a:p>
          <a:p>
            <a:r>
              <a:rPr lang="nl-NL" dirty="0"/>
              <a:t>Maakt</a:t>
            </a:r>
            <a:r>
              <a:rPr lang="nl-NL" dirty="0">
                <a:solidFill>
                  <a:srgbClr val="4472C4"/>
                </a:solidFill>
              </a:rPr>
              <a:t> </a:t>
            </a:r>
            <a:r>
              <a:rPr lang="nl-NL" dirty="0" err="1">
                <a:solidFill>
                  <a:srgbClr val="4472C4"/>
                </a:solidFill>
              </a:rPr>
              <a:t>vloer-</a:t>
            </a:r>
            <a:r>
              <a:rPr lang="nl-NL" dirty="0" err="1"/>
              <a:t>isolatie</a:t>
            </a:r>
            <a:r>
              <a:rPr lang="nl-NL" dirty="0"/>
              <a:t> effectiever</a:t>
            </a:r>
          </a:p>
          <a:p>
            <a:r>
              <a:rPr lang="nl-NL" dirty="0"/>
              <a:t>Nodig bij </a:t>
            </a:r>
            <a:r>
              <a:rPr lang="nl-NL" dirty="0" err="1"/>
              <a:t>Tonson</a:t>
            </a:r>
            <a:r>
              <a:rPr lang="nl-NL" dirty="0"/>
              <a:t> vloerisolatie</a:t>
            </a:r>
          </a:p>
          <a:p>
            <a:r>
              <a:rPr lang="nl-NL" dirty="0"/>
              <a:t>Vermindert vocht in kruipruimte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837" y="859196"/>
            <a:ext cx="5788493" cy="388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6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Schermafbeelding 2019-02-18 om 17.44.54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7641" r="-17641"/>
          <a:stretch>
            <a:fillRect/>
          </a:stretch>
        </p:blipFill>
        <p:spPr>
          <a:xfrm>
            <a:off x="-875847" y="0"/>
            <a:ext cx="14435048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Schermafbeelding 2019-02-18 om 17.45.1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101" r="-18101"/>
          <a:stretch>
            <a:fillRect/>
          </a:stretch>
        </p:blipFill>
        <p:spPr>
          <a:xfrm>
            <a:off x="-689046" y="0"/>
            <a:ext cx="14034129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8411" y="365125"/>
            <a:ext cx="11578821" cy="1325563"/>
          </a:xfrm>
        </p:spPr>
        <p:txBody>
          <a:bodyPr anchor="t">
            <a:normAutofit fontScale="90000"/>
          </a:bodyPr>
          <a:lstStyle/>
          <a:p>
            <a:r>
              <a:rPr lang="nl-NL" sz="3200" dirty="0"/>
              <a:t>PUR schuim </a:t>
            </a:r>
            <a:r>
              <a:rPr lang="nl-NL" sz="3200" dirty="0" err="1"/>
              <a:t>polyuretaan</a:t>
            </a:r>
            <a:r>
              <a:rPr lang="nl-NL" sz="3200" dirty="0"/>
              <a:t> </a:t>
            </a:r>
            <a:br>
              <a:rPr lang="nl-NL" sz="3200" dirty="0"/>
            </a:br>
            <a:br>
              <a:rPr lang="nl-NL" sz="2800" dirty="0"/>
            </a:br>
            <a:r>
              <a:rPr lang="nl-NL" sz="2800" dirty="0">
                <a:solidFill>
                  <a:srgbClr val="3366FF"/>
                </a:solidFill>
              </a:rPr>
              <a:t>- 2 componenten gemengd en uitgehard  / blaasmiddel HFD of water</a:t>
            </a:r>
            <a:r>
              <a:rPr lang="nl-NL" sz="2000" dirty="0">
                <a:solidFill>
                  <a:srgbClr val="3366FF"/>
                </a:solidFill>
              </a:rPr>
              <a:t>(HFK =slecht)</a:t>
            </a:r>
            <a:r>
              <a:rPr lang="nl-NL" sz="2800" dirty="0">
                <a:solidFill>
                  <a:srgbClr val="3366FF"/>
                </a:solidFill>
              </a:rPr>
              <a:t>   </a:t>
            </a:r>
            <a:br>
              <a:rPr lang="nl-NL" sz="2800" dirty="0">
                <a:solidFill>
                  <a:srgbClr val="3366FF"/>
                </a:solidFill>
              </a:rPr>
            </a:br>
            <a:r>
              <a:rPr lang="nl-NL" sz="2800" dirty="0">
                <a:solidFill>
                  <a:srgbClr val="3366FF"/>
                </a:solidFill>
              </a:rPr>
              <a:t>- voor vloer + deel fundatiewand  beton en (hout*)    *</a:t>
            </a:r>
            <a:r>
              <a:rPr lang="nl-NL" sz="2000" baseline="30000" dirty="0">
                <a:solidFill>
                  <a:srgbClr val="3366FF"/>
                </a:solidFill>
              </a:rPr>
              <a:t>watergeblazen</a:t>
            </a:r>
            <a:br>
              <a:rPr lang="nl-NL" sz="2800" dirty="0">
                <a:solidFill>
                  <a:srgbClr val="3366FF"/>
                </a:solidFill>
              </a:rPr>
            </a:br>
            <a:r>
              <a:rPr lang="nl-NL" sz="2800" dirty="0">
                <a:solidFill>
                  <a:srgbClr val="3366FF"/>
                </a:solidFill>
              </a:rPr>
              <a:t>- dichtheid afhankelijk van blaasmethode / ook in vochtige ruimten</a:t>
            </a:r>
            <a:br>
              <a:rPr lang="nl-NL" sz="2800" dirty="0">
                <a:solidFill>
                  <a:srgbClr val="3366FF"/>
                </a:solidFill>
              </a:rPr>
            </a:br>
            <a:r>
              <a:rPr lang="nl-NL" sz="2800" dirty="0">
                <a:solidFill>
                  <a:srgbClr val="3366FF"/>
                </a:solidFill>
              </a:rPr>
              <a:t>- tussenwoning €1500-€2200</a:t>
            </a:r>
            <a:br>
              <a:rPr lang="nl-NL" sz="2800" dirty="0">
                <a:solidFill>
                  <a:srgbClr val="3366FF"/>
                </a:solidFill>
              </a:rPr>
            </a:br>
            <a:br>
              <a:rPr lang="nl-NL" sz="2800" dirty="0">
                <a:solidFill>
                  <a:srgbClr val="3366FF"/>
                </a:solidFill>
              </a:rPr>
            </a:br>
            <a:endParaRPr lang="nl-NL" sz="2800" dirty="0">
              <a:solidFill>
                <a:srgbClr val="3366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8597" y="3332330"/>
            <a:ext cx="10515600" cy="4351338"/>
          </a:xfrm>
        </p:spPr>
        <p:txBody>
          <a:bodyPr/>
          <a:lstStyle/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Meer dan 50cm kruipruimte nodig</a:t>
            </a:r>
          </a:p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Leidingen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meegespoten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of verleggen</a:t>
            </a:r>
          </a:p>
          <a:p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14 Dagen na aanbrengen niet in kruipruimte </a:t>
            </a:r>
            <a:r>
              <a:rPr lang="nl-NL" dirty="0" err="1">
                <a:solidFill>
                  <a:schemeClr val="accent2">
                    <a:lumMod val="75000"/>
                  </a:schemeClr>
                </a:solidFill>
              </a:rPr>
              <a:t>ivm</a:t>
            </a:r>
            <a:r>
              <a:rPr lang="nl-NL" dirty="0">
                <a:solidFill>
                  <a:schemeClr val="accent2">
                    <a:lumMod val="75000"/>
                  </a:schemeClr>
                </a:solidFill>
              </a:rPr>
              <a:t> chemische damp</a:t>
            </a:r>
          </a:p>
          <a:p>
            <a:endParaRPr lang="nl-NL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nl-NL" dirty="0"/>
              <a:t>PUR schuim </a:t>
            </a:r>
            <a:r>
              <a:rPr lang="nl-NL" dirty="0" err="1"/>
              <a:t>Lcynene</a:t>
            </a:r>
            <a:endParaRPr lang="nl-NL" dirty="0"/>
          </a:p>
          <a:p>
            <a:pPr>
              <a:buNone/>
            </a:pPr>
            <a:r>
              <a:rPr lang="nl-NL" dirty="0"/>
              <a:t>  </a:t>
            </a:r>
            <a:r>
              <a:rPr lang="nl-NL" dirty="0">
                <a:solidFill>
                  <a:schemeClr val="accent5"/>
                </a:solidFill>
              </a:rPr>
              <a:t>Mist nadelen van </a:t>
            </a:r>
            <a:r>
              <a:rPr lang="nl-NL" dirty="0" err="1">
                <a:solidFill>
                  <a:schemeClr val="accent5"/>
                </a:solidFill>
              </a:rPr>
              <a:t>polyurethaan</a:t>
            </a:r>
            <a:r>
              <a:rPr lang="nl-NL" dirty="0">
                <a:solidFill>
                  <a:schemeClr val="accent5"/>
                </a:solidFill>
              </a:rPr>
              <a:t> maar iets lagere R waarde</a:t>
            </a:r>
            <a:endParaRPr lang="nl-NL" dirty="0"/>
          </a:p>
          <a:p>
            <a:pPr>
              <a:buNone/>
            </a:pPr>
            <a:r>
              <a:rPr lang="nl-NL" dirty="0"/>
              <a:t> </a:t>
            </a:r>
            <a:endParaRPr lang="nl-NL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nl-NL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l-NL" dirty="0"/>
              <a:t>Tonzon</a:t>
            </a:r>
            <a:r>
              <a:rPr lang="nl-NL" sz="4800" dirty="0"/>
              <a:t>   </a:t>
            </a:r>
            <a:r>
              <a:rPr lang="nl-NL" sz="2667" dirty="0"/>
              <a:t>(Ander systeem dan schuim of korrels)</a:t>
            </a:r>
            <a:br>
              <a:rPr lang="nl-NL" sz="4800" dirty="0"/>
            </a:br>
            <a:br>
              <a:rPr lang="nl-NL" dirty="0"/>
            </a:br>
            <a:r>
              <a:rPr lang="nl-NL" sz="3111" dirty="0">
                <a:solidFill>
                  <a:srgbClr val="3366FF"/>
                </a:solidFill>
              </a:rPr>
              <a:t>- Luchtgevulde kussens</a:t>
            </a:r>
            <a:br>
              <a:rPr lang="nl-NL" sz="3111" dirty="0">
                <a:solidFill>
                  <a:srgbClr val="3366FF"/>
                </a:solidFill>
              </a:rPr>
            </a:br>
            <a:r>
              <a:rPr lang="nl-NL" sz="3111" dirty="0">
                <a:solidFill>
                  <a:srgbClr val="3366FF"/>
                </a:solidFill>
              </a:rPr>
              <a:t>- Werkt op reflectie dus niet op R waarde (</a:t>
            </a:r>
            <a:r>
              <a:rPr lang="nl-NL" sz="3111" dirty="0" err="1">
                <a:solidFill>
                  <a:srgbClr val="3366FF"/>
                </a:solidFill>
              </a:rPr>
              <a:t>vergelijkb</a:t>
            </a:r>
            <a:r>
              <a:rPr lang="nl-NL" sz="3111" dirty="0">
                <a:solidFill>
                  <a:srgbClr val="3366FF"/>
                </a:solidFill>
              </a:rPr>
              <a:t>. Met R=3,8</a:t>
            </a:r>
            <a:br>
              <a:rPr lang="nl-NL" sz="3111" dirty="0">
                <a:solidFill>
                  <a:srgbClr val="3366FF"/>
                </a:solidFill>
              </a:rPr>
            </a:br>
            <a:r>
              <a:rPr lang="nl-NL" sz="3111" dirty="0">
                <a:solidFill>
                  <a:srgbClr val="3366FF"/>
                </a:solidFill>
              </a:rPr>
              <a:t>- Ook voor </a:t>
            </a:r>
            <a:r>
              <a:rPr lang="nl-NL" sz="3111" dirty="0" err="1">
                <a:solidFill>
                  <a:srgbClr val="3366FF"/>
                </a:solidFill>
              </a:rPr>
              <a:t>na-isolatie</a:t>
            </a:r>
            <a:br>
              <a:rPr lang="nl-NL" sz="3111" dirty="0">
                <a:solidFill>
                  <a:srgbClr val="3366FF"/>
                </a:solidFill>
              </a:rPr>
            </a:br>
            <a:r>
              <a:rPr lang="nl-NL" sz="3111" dirty="0">
                <a:solidFill>
                  <a:srgbClr val="3366FF"/>
                </a:solidFill>
              </a:rPr>
              <a:t>- In combinatie met bodemfolie  €2000 - €5000</a:t>
            </a:r>
            <a:br>
              <a:rPr lang="nl-NL" sz="2400" dirty="0">
                <a:solidFill>
                  <a:srgbClr val="3366FF"/>
                </a:solidFill>
              </a:rPr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00849" y="3357234"/>
            <a:ext cx="10515600" cy="4351338"/>
          </a:xfrm>
        </p:spPr>
        <p:txBody>
          <a:bodyPr/>
          <a:lstStyle/>
          <a:p>
            <a:r>
              <a:rPr lang="nl-NL" dirty="0">
                <a:solidFill>
                  <a:schemeClr val="accent2"/>
                </a:solidFill>
              </a:rPr>
              <a:t>Kwetsbaar</a:t>
            </a:r>
          </a:p>
          <a:p>
            <a:r>
              <a:rPr lang="nl-NL" dirty="0">
                <a:solidFill>
                  <a:schemeClr val="accent2"/>
                </a:solidFill>
              </a:rPr>
              <a:t>Lastig voor leidingen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75551" y="564359"/>
            <a:ext cx="10515600" cy="60228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Vergelijk R waarden</a:t>
            </a:r>
            <a:b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651" y="1176098"/>
            <a:ext cx="8092724" cy="538420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aan deelnemers van de </a:t>
            </a:r>
            <a:r>
              <a:rPr lang="nl-NL" dirty="0" err="1"/>
              <a:t>pilot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nl-NL" dirty="0"/>
              <a:t>1    Wat heeft uw eigen initiatief en de hulp van duurzaam Zilverkamp u   tot nu toe opgeleverd? </a:t>
            </a:r>
          </a:p>
          <a:p>
            <a:pPr marL="514350" lvl="0" indent="-514350">
              <a:buAutoNum type="arabicPlain" startAt="2"/>
            </a:pPr>
            <a:r>
              <a:rPr lang="nl-NL" dirty="0"/>
              <a:t>Hoe bent u tot een definitieve keuze gekomen voor een </a:t>
            </a:r>
            <a:r>
              <a:rPr lang="nl-NL" dirty="0" err="1"/>
              <a:t>isolateur</a:t>
            </a:r>
            <a:r>
              <a:rPr lang="nl-NL" dirty="0"/>
              <a:t>?</a:t>
            </a:r>
          </a:p>
          <a:p>
            <a:pPr marL="514350" lvl="0" indent="-514350">
              <a:buAutoNum type="arabicPlain" startAt="2"/>
            </a:pPr>
            <a:r>
              <a:rPr lang="nl-NL" dirty="0"/>
              <a:t>Hoe verliep dat contact? </a:t>
            </a:r>
          </a:p>
          <a:p>
            <a:pPr marL="514350" lvl="0" indent="-514350">
              <a:buAutoNum type="arabicPlain" startAt="2"/>
            </a:pPr>
            <a:r>
              <a:rPr lang="nl-NL" dirty="0"/>
              <a:t>Wat zijn uw volgende stappen?</a:t>
            </a:r>
          </a:p>
          <a:p>
            <a:pPr marL="514350" lvl="0" indent="-514350">
              <a:buAutoNum type="arabicPlain" startAt="2"/>
            </a:pPr>
            <a:r>
              <a:rPr lang="nl-NL" sz="2800" dirty="0"/>
              <a:t>Wat zou er terugkijkend in het proces beter kunnen?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</a:rPr>
              <a:t>Isolatie van de schil van de woning:</a:t>
            </a:r>
            <a:br>
              <a:rPr lang="nl-NL" dirty="0">
                <a:solidFill>
                  <a:schemeClr val="accent2"/>
                </a:solidFill>
              </a:rPr>
            </a:br>
            <a:br>
              <a:rPr lang="nl-NL" dirty="0">
                <a:solidFill>
                  <a:schemeClr val="accent2"/>
                </a:solidFill>
              </a:rPr>
            </a:br>
            <a:r>
              <a:rPr lang="nl-NL" dirty="0">
                <a:solidFill>
                  <a:srgbClr val="4472C4"/>
                </a:solidFill>
              </a:rPr>
              <a:t>Aanpak van  de warmteverliezen in een woning</a:t>
            </a:r>
            <a:br>
              <a:rPr lang="nl-NL" dirty="0"/>
            </a:br>
            <a:r>
              <a:rPr lang="nl-NL" dirty="0"/>
              <a:t>	</a:t>
            </a:r>
            <a:r>
              <a:rPr lang="nl-NL" sz="3111" dirty="0">
                <a:solidFill>
                  <a:schemeClr val="accent1"/>
                </a:solidFill>
              </a:rPr>
              <a:t>- Bodem  isoleren  </a:t>
            </a: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	- Dak isoleren</a:t>
            </a: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	- Wanden isoleren + Ramen hogere isolatiewaarde</a:t>
            </a:r>
            <a:br>
              <a:rPr lang="nl-NL" sz="3111" dirty="0">
                <a:solidFill>
                  <a:schemeClr val="accent1"/>
                </a:solidFill>
              </a:rPr>
            </a:b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	- Kieren, mechanische </a:t>
            </a:r>
            <a:r>
              <a:rPr lang="nl-NL" sz="3111" dirty="0" err="1">
                <a:solidFill>
                  <a:schemeClr val="accent1"/>
                </a:solidFill>
              </a:rPr>
              <a:t>ventillatie</a:t>
            </a:r>
            <a:br>
              <a:rPr lang="nl-NL" sz="3111" dirty="0">
                <a:solidFill>
                  <a:schemeClr val="accent1"/>
                </a:solidFill>
              </a:rPr>
            </a:b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		</a:t>
            </a:r>
            <a:endParaRPr lang="nl-NL" sz="311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nl-NL" dirty="0">
                <a:solidFill>
                  <a:schemeClr val="accent6"/>
                </a:solidFill>
              </a:rPr>
              <a:t>		</a:t>
            </a:r>
            <a:br>
              <a:rPr lang="nl-NL" dirty="0">
                <a:solidFill>
                  <a:schemeClr val="accent6"/>
                </a:solidFill>
              </a:rPr>
            </a:br>
            <a:r>
              <a:rPr lang="nl-NL" dirty="0">
                <a:solidFill>
                  <a:srgbClr val="0000FF"/>
                </a:solidFill>
              </a:rPr>
              <a:t>Waarom isoleren?</a:t>
            </a:r>
            <a:br>
              <a:rPr lang="nl-NL" dirty="0">
                <a:solidFill>
                  <a:schemeClr val="accent6"/>
                </a:solidFill>
              </a:rPr>
            </a:br>
            <a:r>
              <a:rPr lang="nl-NL" dirty="0">
                <a:solidFill>
                  <a:schemeClr val="accent6"/>
                </a:solidFill>
              </a:rPr>
              <a:t>	Duurzaam  (minder warmte opwekken /CO</a:t>
            </a:r>
            <a:r>
              <a:rPr lang="nl-NL" baseline="-25000" dirty="0">
                <a:solidFill>
                  <a:schemeClr val="accent6"/>
                </a:solidFill>
              </a:rPr>
              <a:t>2</a:t>
            </a:r>
            <a:r>
              <a:rPr lang="nl-NL" dirty="0">
                <a:solidFill>
                  <a:schemeClr val="accent6"/>
                </a:solidFill>
              </a:rPr>
              <a:t>)</a:t>
            </a:r>
            <a:br>
              <a:rPr lang="nl-NL" dirty="0">
                <a:solidFill>
                  <a:schemeClr val="accent6"/>
                </a:solidFill>
              </a:rPr>
            </a:br>
            <a:r>
              <a:rPr lang="nl-NL" dirty="0">
                <a:solidFill>
                  <a:schemeClr val="accent6"/>
                </a:solidFill>
              </a:rPr>
              <a:t>	Comfort     (gelijkmatiger, </a:t>
            </a:r>
            <a:br>
              <a:rPr lang="nl-NL" dirty="0">
                <a:solidFill>
                  <a:schemeClr val="accent6"/>
                </a:solidFill>
              </a:rPr>
            </a:br>
            <a:r>
              <a:rPr lang="nl-NL" dirty="0">
                <a:solidFill>
                  <a:schemeClr val="accent6"/>
                </a:solidFill>
              </a:rPr>
              <a:t>		</a:t>
            </a:r>
            <a:br>
              <a:rPr lang="nl-NL" dirty="0">
                <a:solidFill>
                  <a:schemeClr val="accent6"/>
                </a:solidFill>
              </a:rPr>
            </a:br>
            <a:r>
              <a:rPr lang="nl-NL" dirty="0">
                <a:solidFill>
                  <a:schemeClr val="accent6"/>
                </a:solidFill>
              </a:rPr>
              <a:t> </a:t>
            </a:r>
            <a:br>
              <a:rPr lang="nl-NL" dirty="0">
                <a:solidFill>
                  <a:schemeClr val="accent6"/>
                </a:solidFill>
              </a:rPr>
            </a:br>
            <a:r>
              <a:rPr lang="nl-NL" dirty="0">
                <a:solidFill>
                  <a:srgbClr val="0000FF"/>
                </a:solidFill>
              </a:rPr>
              <a:t>Investeringen</a:t>
            </a:r>
            <a:r>
              <a:rPr lang="nl-NL" dirty="0">
                <a:solidFill>
                  <a:schemeClr val="accent6"/>
                </a:solidFill>
              </a:rPr>
              <a:t> 	in de installatie  </a:t>
            </a:r>
            <a:r>
              <a:rPr lang="nl-NL" dirty="0" err="1">
                <a:solidFill>
                  <a:schemeClr val="accent6"/>
                </a:solidFill>
              </a:rPr>
              <a:t>bijv.</a:t>
            </a:r>
            <a:r>
              <a:rPr lang="nl-NL" dirty="0">
                <a:solidFill>
                  <a:schemeClr val="accent6"/>
                </a:solidFill>
              </a:rPr>
              <a:t>    €2000</a:t>
            </a:r>
            <a:br>
              <a:rPr lang="nl-NL" dirty="0">
                <a:solidFill>
                  <a:schemeClr val="accent6"/>
                </a:solidFill>
              </a:rPr>
            </a:br>
            <a:r>
              <a:rPr lang="nl-NL" dirty="0">
                <a:solidFill>
                  <a:schemeClr val="accent6"/>
                </a:solidFill>
              </a:rPr>
              <a:t>	</a:t>
            </a:r>
            <a:r>
              <a:rPr lang="nl-NL" dirty="0">
                <a:solidFill>
                  <a:schemeClr val="accent2"/>
                </a:solidFill>
              </a:rPr>
              <a:t>besparingen op kosten warmte opwekken</a:t>
            </a:r>
            <a:br>
              <a:rPr lang="nl-NL" dirty="0">
                <a:solidFill>
                  <a:schemeClr val="accent6"/>
                </a:solidFill>
              </a:rPr>
            </a:br>
            <a:r>
              <a:rPr lang="nl-NL" dirty="0">
                <a:solidFill>
                  <a:schemeClr val="accent6"/>
                </a:solidFill>
              </a:rPr>
              <a:t>				</a:t>
            </a:r>
            <a:br>
              <a:rPr lang="nl-NL" dirty="0">
                <a:solidFill>
                  <a:schemeClr val="accent6"/>
                </a:solidFill>
              </a:rPr>
            </a:br>
            <a:r>
              <a:rPr lang="nl-NL" dirty="0">
                <a:solidFill>
                  <a:srgbClr val="0000FF"/>
                </a:solidFill>
              </a:rPr>
              <a:t>Terugverdientijd </a:t>
            </a:r>
            <a:r>
              <a:rPr lang="nl-NL" dirty="0">
                <a:solidFill>
                  <a:srgbClr val="ED7D31"/>
                </a:solidFill>
              </a:rPr>
              <a:t>€250 per jaar</a:t>
            </a:r>
            <a:r>
              <a:rPr lang="nl-NL" dirty="0">
                <a:solidFill>
                  <a:srgbClr val="0000FF"/>
                </a:solidFill>
              </a:rPr>
              <a:t>  dus 8 jaar</a:t>
            </a:r>
            <a:br>
              <a:rPr lang="nl-NL" sz="4800" dirty="0">
                <a:solidFill>
                  <a:schemeClr val="accent6"/>
                </a:solidFill>
              </a:rPr>
            </a:br>
            <a:endParaRPr lang="nl-N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996028" y="1008621"/>
            <a:ext cx="91334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4472C4"/>
                </a:solidFill>
              </a:rPr>
              <a:t>	</a:t>
            </a:r>
            <a:r>
              <a:rPr lang="nl-NL" sz="4400" dirty="0">
                <a:solidFill>
                  <a:schemeClr val="accent2"/>
                </a:solidFill>
              </a:rPr>
              <a:t>Isolatie van de schil van de woning:</a:t>
            </a:r>
          </a:p>
          <a:p>
            <a:endParaRPr lang="nl-NL" sz="3600" dirty="0">
              <a:solidFill>
                <a:schemeClr val="accent2"/>
              </a:solidFill>
            </a:endParaRPr>
          </a:p>
          <a:p>
            <a:r>
              <a:rPr lang="nl-NL" sz="3600" dirty="0">
                <a:solidFill>
                  <a:srgbClr val="4472C4"/>
                </a:solidFill>
              </a:rPr>
              <a:t>		</a:t>
            </a:r>
            <a:r>
              <a:rPr lang="nl-NL" sz="4400" dirty="0">
                <a:solidFill>
                  <a:srgbClr val="4472C4"/>
                </a:solidFill>
              </a:rPr>
              <a:t>Stap 1 duurzaam Zilverkamp  </a:t>
            </a:r>
          </a:p>
          <a:p>
            <a:r>
              <a:rPr lang="nl-NL" sz="4400" dirty="0">
                <a:solidFill>
                  <a:srgbClr val="4472C4"/>
                </a:solidFill>
              </a:rPr>
              <a:t>			</a:t>
            </a:r>
            <a:r>
              <a:rPr lang="nl-NL" sz="4400" dirty="0">
                <a:solidFill>
                  <a:schemeClr val="accent1"/>
                </a:solidFill>
              </a:rPr>
              <a:t>- Vloer isoleren    (bodem?)</a:t>
            </a:r>
            <a:endParaRPr lang="nl-NL" sz="4400" dirty="0">
              <a:solidFill>
                <a:srgbClr val="4472C4"/>
              </a:solidFill>
            </a:endParaRPr>
          </a:p>
          <a:p>
            <a:endParaRPr lang="nl-NL" sz="3600" dirty="0">
              <a:solidFill>
                <a:srgbClr val="4472C4"/>
              </a:solidFill>
            </a:endParaRPr>
          </a:p>
          <a:p>
            <a:r>
              <a:rPr lang="nl-NL" sz="4800" dirty="0">
                <a:solidFill>
                  <a:schemeClr val="accent2"/>
                </a:solidFill>
              </a:rPr>
              <a:t>		</a:t>
            </a:r>
            <a:r>
              <a:rPr lang="nl-NL" sz="4800" dirty="0">
                <a:solidFill>
                  <a:srgbClr val="4472C4"/>
                </a:solidFill>
              </a:rPr>
              <a:t>	</a:t>
            </a:r>
            <a:br>
              <a:rPr lang="nl-NL" sz="4800" dirty="0">
                <a:solidFill>
                  <a:schemeClr val="accent2"/>
                </a:solidFill>
              </a:rPr>
            </a:br>
            <a:br>
              <a:rPr lang="nl-NL" sz="3600" dirty="0"/>
            </a:br>
            <a:endParaRPr lang="nl-NL" sz="3600" dirty="0">
              <a:solidFill>
                <a:srgbClr val="4472C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89230" cy="1325563"/>
          </a:xfrm>
        </p:spPr>
        <p:txBody>
          <a:bodyPr>
            <a:noAutofit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b="1" dirty="0">
                <a:solidFill>
                  <a:schemeClr val="accent2"/>
                </a:solidFill>
              </a:rPr>
              <a:t>Energie/Warmteverlies </a:t>
            </a:r>
            <a:r>
              <a:rPr lang="nl-NL" dirty="0">
                <a:solidFill>
                  <a:schemeClr val="accent2"/>
                </a:solidFill>
              </a:rPr>
              <a:t>door muren, ramen, dak, vloer i</a:t>
            </a:r>
            <a:r>
              <a:rPr lang="nl-NL" dirty="0">
                <a:solidFill>
                  <a:srgbClr val="0000FF"/>
                </a:solidFill>
              </a:rPr>
              <a:t>s een vorm van vermogen P in (</a:t>
            </a:r>
            <a:r>
              <a:rPr lang="nl-NL" dirty="0" err="1">
                <a:solidFill>
                  <a:srgbClr val="0000FF"/>
                </a:solidFill>
              </a:rPr>
              <a:t>k</a:t>
            </a:r>
            <a:r>
              <a:rPr lang="nl-NL" dirty="0">
                <a:solidFill>
                  <a:srgbClr val="0000FF"/>
                </a:solidFill>
              </a:rPr>
              <a:t>)W:</a:t>
            </a:r>
            <a:br>
              <a:rPr lang="nl-NL" dirty="0">
                <a:solidFill>
                  <a:srgbClr val="0000FF"/>
                </a:solidFill>
              </a:rPr>
            </a:br>
            <a:r>
              <a:rPr lang="nl-NL" dirty="0">
                <a:solidFill>
                  <a:srgbClr val="0000FF"/>
                </a:solidFill>
              </a:rPr>
              <a:t> 					     </a:t>
            </a:r>
            <a:r>
              <a:rPr lang="nl-NL" b="1" dirty="0">
                <a:solidFill>
                  <a:srgbClr val="0000FF"/>
                </a:solidFill>
              </a:rPr>
              <a:t>Warmtestroom</a:t>
            </a:r>
            <a:r>
              <a:rPr lang="nl-NL" dirty="0">
                <a:solidFill>
                  <a:srgbClr val="0000FF"/>
                </a:solidFill>
              </a:rPr>
              <a:t> P </a:t>
            </a:r>
            <a:br>
              <a:rPr lang="nl-NL" dirty="0">
                <a:solidFill>
                  <a:srgbClr val="0000FF"/>
                </a:solidFill>
              </a:rPr>
            </a:br>
            <a:br>
              <a:rPr lang="nl-NL" dirty="0">
                <a:solidFill>
                  <a:srgbClr val="0000FF"/>
                </a:solidFill>
              </a:rPr>
            </a:br>
            <a:r>
              <a:rPr lang="nl-NL" dirty="0">
                <a:solidFill>
                  <a:srgbClr val="0000FF"/>
                </a:solidFill>
              </a:rPr>
              <a:t>Is na 1uur, 1 dag, 1 jaar</a:t>
            </a:r>
            <a:br>
              <a:rPr lang="nl-NL" dirty="0">
                <a:solidFill>
                  <a:srgbClr val="0000FF"/>
                </a:solidFill>
              </a:rPr>
            </a:br>
            <a:r>
              <a:rPr lang="nl-NL" dirty="0">
                <a:solidFill>
                  <a:srgbClr val="0000FF"/>
                </a:solidFill>
              </a:rPr>
              <a:t>arbeid in kWh	                                     P									P</a:t>
            </a:r>
            <a:br>
              <a:rPr lang="nl-NL" dirty="0">
                <a:solidFill>
                  <a:srgbClr val="0000FF"/>
                </a:solidFill>
              </a:rPr>
            </a:br>
            <a:r>
              <a:rPr lang="nl-NL" dirty="0">
                <a:solidFill>
                  <a:srgbClr val="0000FF"/>
                </a:solidFill>
              </a:rPr>
              <a:t>									P                         </a:t>
            </a:r>
            <a:br>
              <a:rPr lang="nl-NL" dirty="0">
                <a:solidFill>
                  <a:srgbClr val="0000FF"/>
                </a:solidFill>
              </a:rPr>
            </a:br>
            <a:r>
              <a:rPr lang="nl-NL" dirty="0">
                <a:solidFill>
                  <a:srgbClr val="0000FF"/>
                </a:solidFill>
              </a:rPr>
              <a:t>										</a:t>
            </a:r>
            <a:br>
              <a:rPr lang="nl-NL" dirty="0">
                <a:solidFill>
                  <a:srgbClr val="0000FF"/>
                </a:solidFill>
              </a:rPr>
            </a:br>
            <a:br>
              <a:rPr lang="nl-NL" dirty="0"/>
            </a:br>
            <a:br>
              <a:rPr lang="nl-NL" dirty="0">
                <a:solidFill>
                  <a:schemeClr val="accent2"/>
                </a:solidFill>
              </a:rPr>
            </a:br>
            <a:br>
              <a:rPr lang="nl-NL" dirty="0">
                <a:solidFill>
                  <a:schemeClr val="accent2"/>
                </a:solidFill>
              </a:rPr>
            </a:br>
            <a:br>
              <a:rPr lang="nl-NL" dirty="0">
                <a:solidFill>
                  <a:schemeClr val="accent2"/>
                </a:solidFill>
              </a:rPr>
            </a:br>
            <a:br>
              <a:rPr lang="nl-NL" dirty="0">
                <a:solidFill>
                  <a:schemeClr val="accent2"/>
                </a:solidFill>
              </a:rPr>
            </a:br>
            <a:br>
              <a:rPr lang="nl-NL" dirty="0"/>
            </a:br>
            <a:endParaRPr lang="nl-NL" dirty="0"/>
          </a:p>
        </p:txBody>
      </p:sp>
      <p:pic>
        <p:nvPicPr>
          <p:cNvPr id="10" name="Afbeelding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17808" y="3474139"/>
            <a:ext cx="2366176" cy="222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297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/>
              <a:t>				</a:t>
            </a:r>
            <a:r>
              <a:rPr lang="nl-NL" dirty="0">
                <a:solidFill>
                  <a:schemeClr val="accent2"/>
                </a:solidFill>
              </a:rPr>
              <a:t>Energieverlies = warmte (W) 				ontstaat door</a:t>
            </a:r>
            <a:br>
              <a:rPr lang="nl-NL" dirty="0"/>
            </a:br>
            <a:r>
              <a:rPr lang="nl-NL" dirty="0"/>
              <a:t>					</a:t>
            </a:r>
            <a:r>
              <a:rPr lang="nl-NL" sz="3556" dirty="0"/>
              <a:t>- temperatuur verschil binnen – 					buiten  			</a:t>
            </a:r>
            <a:r>
              <a:rPr lang="nl-NL" sz="4889" dirty="0">
                <a:solidFill>
                  <a:schemeClr val="accent1"/>
                </a:solidFill>
              </a:rPr>
              <a:t>ΔT </a:t>
            </a:r>
            <a:r>
              <a:rPr lang="nl-NL" sz="2667" dirty="0">
                <a:solidFill>
                  <a:schemeClr val="accent1"/>
                </a:solidFill>
              </a:rPr>
              <a:t>(</a:t>
            </a:r>
            <a:r>
              <a:rPr lang="nl-NL" sz="2667" baseline="30000" dirty="0" err="1">
                <a:solidFill>
                  <a:schemeClr val="accent1"/>
                </a:solidFill>
              </a:rPr>
              <a:t>o</a:t>
            </a:r>
            <a:r>
              <a:rPr lang="nl-NL" sz="2667" dirty="0" err="1">
                <a:solidFill>
                  <a:schemeClr val="accent1"/>
                </a:solidFill>
              </a:rPr>
              <a:t>C</a:t>
            </a:r>
            <a:r>
              <a:rPr lang="nl-NL" sz="2667" dirty="0">
                <a:solidFill>
                  <a:schemeClr val="accent1"/>
                </a:solidFill>
              </a:rPr>
              <a:t>)</a:t>
            </a:r>
            <a:br>
              <a:rPr lang="nl-NL" sz="3556" dirty="0"/>
            </a:br>
            <a:r>
              <a:rPr lang="nl-NL" sz="3556" dirty="0"/>
              <a:t> </a:t>
            </a:r>
            <a:br>
              <a:rPr lang="nl-NL" sz="3556" dirty="0"/>
            </a:br>
            <a:r>
              <a:rPr lang="nl-NL" sz="3556" dirty="0"/>
              <a:t>					- eigenschappen van materialen  					</a:t>
            </a:r>
            <a:r>
              <a:rPr lang="nl-NL" sz="3556" dirty="0" err="1"/>
              <a:t>warmte-weerstand</a:t>
            </a:r>
            <a:r>
              <a:rPr lang="nl-NL" sz="3556" dirty="0"/>
              <a:t>	</a:t>
            </a:r>
            <a:r>
              <a:rPr lang="nl-NL" sz="4889" dirty="0">
                <a:solidFill>
                  <a:schemeClr val="accent1"/>
                </a:solidFill>
              </a:rPr>
              <a:t>R  </a:t>
            </a:r>
            <a:r>
              <a:rPr lang="nl-NL" sz="2667" dirty="0">
                <a:solidFill>
                  <a:schemeClr val="accent1"/>
                </a:solidFill>
              </a:rPr>
              <a:t>(W/</a:t>
            </a:r>
            <a:r>
              <a:rPr lang="nl-NL" sz="2667" baseline="30000" dirty="0">
                <a:solidFill>
                  <a:schemeClr val="accent1"/>
                </a:solidFill>
              </a:rPr>
              <a:t>o</a:t>
            </a:r>
            <a:r>
              <a:rPr lang="nl-NL" sz="2667" dirty="0">
                <a:solidFill>
                  <a:schemeClr val="accent1"/>
                </a:solidFill>
              </a:rPr>
              <a:t>Cm</a:t>
            </a:r>
            <a:r>
              <a:rPr lang="nl-NL" sz="2667" baseline="30000" dirty="0">
                <a:solidFill>
                  <a:schemeClr val="accent1"/>
                </a:solidFill>
              </a:rPr>
              <a:t>2</a:t>
            </a:r>
            <a:r>
              <a:rPr lang="nl-NL" sz="2667" dirty="0">
                <a:solidFill>
                  <a:schemeClr val="accent1"/>
                </a:solidFill>
              </a:rPr>
              <a:t>)</a:t>
            </a:r>
            <a:br>
              <a:rPr lang="nl-NL" sz="2667" dirty="0"/>
            </a:br>
            <a:r>
              <a:rPr lang="nl-NL" sz="3556" dirty="0"/>
              <a:t> </a:t>
            </a:r>
            <a:br>
              <a:rPr lang="nl-NL" sz="3556" dirty="0"/>
            </a:br>
            <a:r>
              <a:rPr lang="nl-NL" sz="3556" dirty="0"/>
              <a:t>					- afmetingen van de constructie	 				oppervlak (en dikte)	</a:t>
            </a:r>
            <a:r>
              <a:rPr lang="nl-NL" sz="4889" dirty="0">
                <a:solidFill>
                  <a:schemeClr val="accent1"/>
                </a:solidFill>
              </a:rPr>
              <a:t>A   </a:t>
            </a:r>
            <a:r>
              <a:rPr lang="nl-NL" sz="2667" dirty="0">
                <a:solidFill>
                  <a:schemeClr val="accent1"/>
                </a:solidFill>
              </a:rPr>
              <a:t>(m</a:t>
            </a:r>
            <a:r>
              <a:rPr lang="nl-NL" sz="2667" baseline="30000" dirty="0">
                <a:solidFill>
                  <a:schemeClr val="accent1"/>
                </a:solidFill>
              </a:rPr>
              <a:t>2</a:t>
            </a:r>
            <a:r>
              <a:rPr lang="nl-NL" sz="2667" dirty="0"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5" name="Afbeelding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181" y="697318"/>
            <a:ext cx="3647333" cy="52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52309"/>
          </a:xfrm>
        </p:spPr>
        <p:txBody>
          <a:bodyPr anchor="t">
            <a:normAutofit fontScale="90000"/>
          </a:bodyPr>
          <a:lstStyle/>
          <a:p>
            <a:r>
              <a:rPr lang="nl-NL" dirty="0">
                <a:solidFill>
                  <a:schemeClr val="accent2"/>
                </a:solidFill>
              </a:rPr>
              <a:t>Energieverlies = warmteverlies</a:t>
            </a:r>
            <a:br>
              <a:rPr lang="nl-NL" dirty="0">
                <a:solidFill>
                  <a:schemeClr val="accent2"/>
                </a:solidFill>
              </a:rPr>
            </a:br>
            <a:br>
              <a:rPr lang="nl-NL" dirty="0">
                <a:solidFill>
                  <a:schemeClr val="accent2"/>
                </a:solidFill>
              </a:rPr>
            </a:br>
            <a:r>
              <a:rPr lang="nl-NL" dirty="0">
                <a:solidFill>
                  <a:srgbClr val="000000"/>
                </a:solidFill>
              </a:rPr>
              <a:t>door</a:t>
            </a:r>
            <a:r>
              <a:rPr lang="nl-NL" dirty="0">
                <a:solidFill>
                  <a:schemeClr val="accent2"/>
                </a:solidFill>
              </a:rPr>
              <a:t> </a:t>
            </a:r>
            <a:r>
              <a:rPr lang="nl-NL" dirty="0">
                <a:solidFill>
                  <a:schemeClr val="accent1"/>
                </a:solidFill>
              </a:rPr>
              <a:t>ΔT  meer verschil = groter verlies</a:t>
            </a: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r>
              <a:rPr lang="nl-NL" dirty="0"/>
              <a:t>door</a:t>
            </a:r>
            <a:r>
              <a:rPr lang="nl-NL" dirty="0">
                <a:solidFill>
                  <a:schemeClr val="accent1"/>
                </a:solidFill>
              </a:rPr>
              <a:t> R grotere weerstand = </a:t>
            </a:r>
            <a:r>
              <a:rPr lang="nl-NL" sz="5333" u="sng" dirty="0">
                <a:solidFill>
                  <a:schemeClr val="accent1"/>
                </a:solidFill>
              </a:rPr>
              <a:t>kleiner verlies</a:t>
            </a: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rgbClr val="000000"/>
                </a:solidFill>
              </a:rPr>
              <a:t>door</a:t>
            </a:r>
            <a:r>
              <a:rPr lang="nl-NL" dirty="0">
                <a:solidFill>
                  <a:schemeClr val="accent1"/>
                </a:solidFill>
              </a:rPr>
              <a:t> A  groter oppervlak = groter verlies</a:t>
            </a: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rgbClr val="0000FF"/>
                </a:solidFill>
              </a:rPr>
            </a:br>
            <a:r>
              <a:rPr lang="nl-NL" dirty="0">
                <a:solidFill>
                  <a:srgbClr val="0000FF"/>
                </a:solidFill>
              </a:rPr>
              <a:t> 			              </a:t>
            </a: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2"/>
                </a:solidFill>
              </a:rPr>
            </a:br>
            <a:br>
              <a:rPr lang="nl-NL" dirty="0">
                <a:solidFill>
                  <a:schemeClr val="accent2"/>
                </a:solidFill>
              </a:rPr>
            </a:br>
            <a:br>
              <a:rPr lang="nl-NL" dirty="0">
                <a:solidFill>
                  <a:schemeClr val="accent2"/>
                </a:solidFill>
              </a:rPr>
            </a:br>
            <a:endParaRPr lang="nl-N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 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dirty="0">
                <a:solidFill>
                  <a:schemeClr val="accent1"/>
                </a:solidFill>
              </a:rPr>
              <a:t>			       		A  </a:t>
            </a:r>
            <a:r>
              <a:rPr lang="nl-NL" sz="3556" dirty="0" err="1">
                <a:solidFill>
                  <a:schemeClr val="accent1"/>
                </a:solidFill>
              </a:rPr>
              <a:t>x</a:t>
            </a:r>
            <a:r>
              <a:rPr lang="nl-NL" dirty="0">
                <a:solidFill>
                  <a:schemeClr val="accent1"/>
                </a:solidFill>
              </a:rPr>
              <a:t>  ΔT 				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rgbClr val="ED7D31"/>
                </a:solidFill>
              </a:rPr>
              <a:t>Warmteverlies:       </a:t>
            </a:r>
            <a:r>
              <a:rPr lang="nl-NL" dirty="0">
                <a:solidFill>
                  <a:schemeClr val="accent1"/>
                </a:solidFill>
              </a:rPr>
              <a:t>P = ------------ (W)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						   R</a:t>
            </a: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rgbClr val="ED7D31"/>
                </a:solidFill>
              </a:rPr>
              <a:t>na een uur, dag, jaar  E = P </a:t>
            </a:r>
            <a:r>
              <a:rPr lang="nl-NL" dirty="0" err="1">
                <a:solidFill>
                  <a:srgbClr val="ED7D31"/>
                </a:solidFill>
              </a:rPr>
              <a:t>x</a:t>
            </a:r>
            <a:r>
              <a:rPr lang="nl-NL" dirty="0">
                <a:solidFill>
                  <a:srgbClr val="ED7D31"/>
                </a:solidFill>
              </a:rPr>
              <a:t> </a:t>
            </a:r>
            <a:r>
              <a:rPr lang="nl-NL" dirty="0" err="1">
                <a:solidFill>
                  <a:srgbClr val="ED7D31"/>
                </a:solidFill>
              </a:rPr>
              <a:t>t</a:t>
            </a:r>
            <a:r>
              <a:rPr lang="nl-NL" dirty="0">
                <a:solidFill>
                  <a:srgbClr val="ED7D31"/>
                </a:solidFill>
              </a:rPr>
              <a:t>  (kWh) &lt;-&gt; €</a:t>
            </a:r>
            <a:br>
              <a:rPr lang="nl-NL" dirty="0">
                <a:solidFill>
                  <a:schemeClr val="accent1"/>
                </a:solidFill>
              </a:rPr>
            </a:b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	</a:t>
            </a:r>
            <a:r>
              <a:rPr lang="nl-NL" sz="3111" dirty="0">
                <a:solidFill>
                  <a:schemeClr val="accent1"/>
                </a:solidFill>
              </a:rPr>
              <a:t>A   (m</a:t>
            </a:r>
            <a:r>
              <a:rPr lang="nl-NL" sz="3111" baseline="30000" dirty="0">
                <a:solidFill>
                  <a:schemeClr val="accent1"/>
                </a:solidFill>
              </a:rPr>
              <a:t>2</a:t>
            </a:r>
            <a:r>
              <a:rPr lang="nl-NL" sz="3111" dirty="0">
                <a:solidFill>
                  <a:schemeClr val="accent1"/>
                </a:solidFill>
              </a:rPr>
              <a:t>) 	groter  </a:t>
            </a:r>
            <a:r>
              <a:rPr lang="nl-NL" sz="3111" dirty="0">
                <a:solidFill>
                  <a:schemeClr val="accent1"/>
                </a:solidFill>
                <a:sym typeface="Wingdings"/>
              </a:rPr>
              <a:t></a:t>
            </a:r>
            <a:r>
              <a:rPr lang="nl-NL" sz="3111" dirty="0">
                <a:solidFill>
                  <a:schemeClr val="accent1"/>
                </a:solidFill>
              </a:rPr>
              <a:t>  Warmtestroom groter = verlies</a:t>
            </a: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	ΔT (</a:t>
            </a:r>
            <a:r>
              <a:rPr lang="nl-NL" sz="3111" baseline="30000" dirty="0" err="1">
                <a:solidFill>
                  <a:schemeClr val="accent1"/>
                </a:solidFill>
              </a:rPr>
              <a:t>o</a:t>
            </a:r>
            <a:r>
              <a:rPr lang="nl-NL" sz="3111" dirty="0" err="1">
                <a:solidFill>
                  <a:schemeClr val="accent1"/>
                </a:solidFill>
              </a:rPr>
              <a:t>C</a:t>
            </a:r>
            <a:r>
              <a:rPr lang="nl-NL" sz="3111" dirty="0">
                <a:solidFill>
                  <a:schemeClr val="accent1"/>
                </a:solidFill>
              </a:rPr>
              <a:t>)	groter  </a:t>
            </a:r>
            <a:r>
              <a:rPr lang="nl-NL" sz="3111" dirty="0">
                <a:solidFill>
                  <a:schemeClr val="accent1"/>
                </a:solidFill>
                <a:sym typeface="Wingdings"/>
              </a:rPr>
              <a:t></a:t>
            </a:r>
            <a:r>
              <a:rPr lang="nl-NL" sz="3111" dirty="0">
                <a:solidFill>
                  <a:schemeClr val="accent1"/>
                </a:solidFill>
              </a:rPr>
              <a:t> Warmtestroom groter = verlies</a:t>
            </a: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	R   (?)         groter  </a:t>
            </a:r>
            <a:r>
              <a:rPr lang="nl-NL" sz="3111" dirty="0">
                <a:solidFill>
                  <a:schemeClr val="accent1"/>
                </a:solidFill>
                <a:sym typeface="Wingdings"/>
              </a:rPr>
              <a:t></a:t>
            </a:r>
            <a:r>
              <a:rPr lang="nl-NL" sz="3111" dirty="0">
                <a:solidFill>
                  <a:schemeClr val="accent1"/>
                </a:solidFill>
              </a:rPr>
              <a:t> Warmtestroom KLEINER</a:t>
            </a: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 </a:t>
            </a: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	R = ISOLATIE  warmte weerstand</a:t>
            </a:r>
            <a:r>
              <a:rPr lang="nl-NL" sz="2667" dirty="0">
                <a:solidFill>
                  <a:schemeClr val="accent1"/>
                </a:solidFill>
              </a:rPr>
              <a:t>  (m</a:t>
            </a:r>
            <a:r>
              <a:rPr lang="nl-NL" sz="2667" baseline="30000" dirty="0">
                <a:solidFill>
                  <a:schemeClr val="accent1"/>
                </a:solidFill>
              </a:rPr>
              <a:t>2</a:t>
            </a:r>
            <a:r>
              <a:rPr lang="nl-NL" sz="2667" dirty="0">
                <a:solidFill>
                  <a:schemeClr val="accent1"/>
                </a:solidFill>
              </a:rPr>
              <a:t>. </a:t>
            </a:r>
            <a:r>
              <a:rPr lang="nl-NL" sz="2667" baseline="30000" dirty="0" err="1">
                <a:solidFill>
                  <a:schemeClr val="accent1"/>
                </a:solidFill>
              </a:rPr>
              <a:t>o</a:t>
            </a:r>
            <a:r>
              <a:rPr lang="nl-NL" sz="2667" dirty="0" err="1">
                <a:solidFill>
                  <a:schemeClr val="accent1"/>
                </a:solidFill>
              </a:rPr>
              <a:t>C</a:t>
            </a:r>
            <a:r>
              <a:rPr lang="nl-NL" sz="2667" dirty="0">
                <a:solidFill>
                  <a:schemeClr val="accent1"/>
                </a:solidFill>
              </a:rPr>
              <a:t> / W)</a:t>
            </a:r>
            <a:br>
              <a:rPr lang="nl-NL" sz="3111" dirty="0">
                <a:solidFill>
                  <a:schemeClr val="accent1"/>
                </a:solidFill>
              </a:rPr>
            </a:br>
            <a:r>
              <a:rPr lang="nl-NL" sz="3111" dirty="0">
                <a:solidFill>
                  <a:schemeClr val="accent1"/>
                </a:solidFill>
              </a:rPr>
              <a:t> </a:t>
            </a:r>
            <a:br>
              <a:rPr lang="nl-NL" dirty="0">
                <a:solidFill>
                  <a:schemeClr val="accent1"/>
                </a:solidFill>
              </a:rPr>
            </a:br>
            <a:r>
              <a:rPr lang="nl-NL" dirty="0">
                <a:solidFill>
                  <a:schemeClr val="accent1"/>
                </a:solidFill>
              </a:rPr>
              <a:t> </a:t>
            </a:r>
            <a:br>
              <a:rPr lang="nl-NL" dirty="0"/>
            </a:br>
            <a:endParaRPr lang="nl-N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12413</TotalTime>
  <Words>214</Words>
  <Application>Microsoft Office PowerPoint</Application>
  <PresentationFormat>Breedbeeld</PresentationFormat>
  <Paragraphs>97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Kantoorthema</vt:lpstr>
      <vt:lpstr>PowerPoint-presentatie</vt:lpstr>
      <vt:lpstr>Warmteverlies in een woning        </vt:lpstr>
      <vt:lpstr>Isolatie van de schil van de woning:  Aanpak van  de warmteverliezen in een woning  - Bodem  isoleren    - Dak isoleren  - Wanden isoleren + Ramen hogere isolatiewaarde   - Kieren, mechanische ventillatie    </vt:lpstr>
      <vt:lpstr>   Waarom isoleren?  Duurzaam  (minder warmte opwekken /CO2)  Comfort     (gelijkmatiger,       Investeringen  in de installatie  bijv.    €2000  besparingen op kosten warmte opwekken      Terugverdientijd €250 per jaar  dus 8 jaar </vt:lpstr>
      <vt:lpstr>PowerPoint-presentatie</vt:lpstr>
      <vt:lpstr>                 Energie/Warmteverlies door muren, ramen, dak, vloer is een vorm van vermogen P in (k)W:            Warmtestroom P   Is na 1uur, 1 dag, 1 jaar arbeid in kWh                                      P         P          P                                           </vt:lpstr>
      <vt:lpstr>            Energieverlies = warmte (W)     ontstaat door      - temperatuur verschil binnen –      buiten     ΔT (oC)        - eigenschappen van materialen       warmte-weerstand R  (W/oCm2)        - afmetingen van de constructie      oppervlak (en dikte) A   (m2)</vt:lpstr>
      <vt:lpstr>Energieverlies = warmteverlies  door ΔT  meer verschil = groter verlies  door R grotere weerstand = kleiner verlies  door A  groter oppervlak = groter verlies                         </vt:lpstr>
      <vt:lpstr>                         A  x  ΔT      Warmteverlies:       P = ------------ (W)          R  na een uur, dag, jaar  E = P x t  (kWh) &lt;-&gt; €   A   (m2)  groter    Warmtestroom groter = verlies  ΔT (oC) groter   Warmtestroom groter = verlies  R   (?)         groter   Warmtestroom KLEINER    R = ISOLATIE  warmte weerstand  (m2. oC / W)     </vt:lpstr>
      <vt:lpstr>Enkele R waarden  </vt:lpstr>
      <vt:lpstr>PowerPoint-presentatie</vt:lpstr>
      <vt:lpstr>               Warmteverlies berekening:  winterdag -10oC       1m3 aardgas =          9,7kWh       A  x  ΔT      €0,50        P = ------------            R  A    = 70m2               70 x  30 ΔT  = 30oC   P = ----------- = 840W  E=0,84kW x 24h = 20kWh / dag R    = 2,5     2,5       = 2m3 gas / dag = €1,00 / dag       per jaar ????    ΔT gemiddeld??         </vt:lpstr>
      <vt:lpstr>PowerPoint-presentatie</vt:lpstr>
      <vt:lpstr>           Toepassing meerdere materialen                Dus meerdere       R  waarden       P = (A / RT)  x  ΔT    </vt:lpstr>
      <vt:lpstr>         Glas als isolatie   2 en 3 dubbel glas: Beperking  verlies-warmtestroom  enkel  R = 0,18   1 dubbel  R = 0,33   1,8 x beter HR++ R = 0,91   5,0 x beter HR+++ R = 1,67  en hoger    9,3 x beter   HR++  en  HR+++ werkt ook met reflectie  van de binnenwarmte  </vt:lpstr>
      <vt:lpstr>Op internet…….</vt:lpstr>
      <vt:lpstr>PowerPoint-presentatie</vt:lpstr>
      <vt:lpstr>           </vt:lpstr>
      <vt:lpstr>               Warmteverlies berekening:  jaar gemiddelde                   1m3 aardgas             9,7kWh    €0,50        A  x  ΔT          P = ------------            R  A    = 70m2              70 x  11 ΔT  =11oC   P = ---------- = 310W  E=0,31kWh x 24h =7,4kWh/dag R    = 2,5      2,5       = 0,76 m3 gas / dag = €0,38,- / dag        x 365 dagen = per jaar €139,-          </vt:lpstr>
      <vt:lpstr>              Vloerisolatie voorbeeld PUR-schuim                    betonvloer  slechte R=1,5     Rvloer  = 1,5   =&gt;1,7 m3gas/dag  =&gt; €231 /jaar               Rpur    = 3,75                kost €2000       Rcomb.= 5,25  =&gt; 0,49m3gas/dag  =&gt; €67 /jaar                                       besparing   =&gt;€164 /jaar  terugverdientijd 12 jaar +comfort +millieu        </vt:lpstr>
      <vt:lpstr>              Vloerisolatie voorbeeld PUR-schuim                    betere vloer   R=2,5     Rvloer= 2,5   =&gt;0,76 m3gas/dag  =&gt; €139/jaar               Rpur  = 3,75                kost €2000       Rcomb.= 6,25  =&gt; 0,3m3gas/dag  =&gt; €56/jaar                                       besparing   =&gt;€80/jaar  terugverdientijd 25 jaar +comfort +millieu        </vt:lpstr>
      <vt:lpstr> </vt:lpstr>
      <vt:lpstr>Bodemisolatie</vt:lpstr>
      <vt:lpstr>PowerPoint-presentatie</vt:lpstr>
      <vt:lpstr>PowerPoint-presentatie</vt:lpstr>
      <vt:lpstr>PUR schuim polyuretaan   - 2 componenten gemengd en uitgehard  / blaasmiddel HFD of water(HFK =slecht)    - voor vloer + deel fundatiewand  beton en (hout*)    *watergeblazen - dichtheid afhankelijk van blaasmethode / ook in vochtige ruimten - tussenwoning €1500-€2200  </vt:lpstr>
      <vt:lpstr>Tonzon   (Ander systeem dan schuim of korrels)  - Luchtgevulde kussens - Werkt op reflectie dus niet op R waarde (vergelijkb. Met R=3,8 - Ook voor na-isolatie - In combinatie met bodemfolie  €2000 - €5000  </vt:lpstr>
      <vt:lpstr>     </vt:lpstr>
      <vt:lpstr>Vragen aan deelnemers van de pilot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 Princen</dc:creator>
  <cp:lastModifiedBy>max bozon</cp:lastModifiedBy>
  <cp:revision>91</cp:revision>
  <dcterms:created xsi:type="dcterms:W3CDTF">2019-02-20T09:35:18Z</dcterms:created>
  <dcterms:modified xsi:type="dcterms:W3CDTF">2019-02-25T14:16:36Z</dcterms:modified>
</cp:coreProperties>
</file>